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3648" r:id="rId1"/>
  </p:sldMasterIdLst>
  <p:notesMasterIdLst>
    <p:notesMasterId r:id="rId25"/>
  </p:notesMasterIdLst>
  <p:handoutMasterIdLst>
    <p:handoutMasterId r:id="rId26"/>
  </p:handoutMasterIdLst>
  <p:sldIdLst>
    <p:sldId id="263" r:id="rId2"/>
    <p:sldId id="398" r:id="rId3"/>
    <p:sldId id="343" r:id="rId4"/>
    <p:sldId id="397" r:id="rId5"/>
    <p:sldId id="400" r:id="rId6"/>
    <p:sldId id="401" r:id="rId7"/>
    <p:sldId id="399" r:id="rId8"/>
    <p:sldId id="393" r:id="rId9"/>
    <p:sldId id="410" r:id="rId10"/>
    <p:sldId id="406" r:id="rId11"/>
    <p:sldId id="394" r:id="rId12"/>
    <p:sldId id="396" r:id="rId13"/>
    <p:sldId id="391" r:id="rId14"/>
    <p:sldId id="395" r:id="rId15"/>
    <p:sldId id="408" r:id="rId16"/>
    <p:sldId id="407" r:id="rId17"/>
    <p:sldId id="402" r:id="rId18"/>
    <p:sldId id="403" r:id="rId19"/>
    <p:sldId id="404" r:id="rId20"/>
    <p:sldId id="405" r:id="rId21"/>
    <p:sldId id="409" r:id="rId22"/>
    <p:sldId id="265" r:id="rId23"/>
    <p:sldId id="264" r:id="rId2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7688"/>
    <a:srgbClr val="5E889D"/>
    <a:srgbClr val="94B0BE"/>
    <a:srgbClr val="4E37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9" autoAdjust="0"/>
    <p:restoredTop sz="71466" autoAdjust="0"/>
  </p:normalViewPr>
  <p:slideViewPr>
    <p:cSldViewPr>
      <p:cViewPr varScale="1">
        <p:scale>
          <a:sx n="49" d="100"/>
          <a:sy n="49" d="100"/>
        </p:scale>
        <p:origin x="1528" y="44"/>
      </p:cViewPr>
      <p:guideLst>
        <p:guide orient="horz" pos="2160"/>
        <p:guide pos="2880"/>
      </p:guideLst>
    </p:cSldViewPr>
  </p:slideViewPr>
  <p:notesTextViewPr>
    <p:cViewPr>
      <p:scale>
        <a:sx n="100" d="100"/>
        <a:sy n="100" d="100"/>
      </p:scale>
      <p:origin x="0" y="0"/>
    </p:cViewPr>
  </p:notesTextViewPr>
  <p:notesViewPr>
    <p:cSldViewPr>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4B2388-4E69-BF4B-97A5-7D68AF1DBC10}"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nl-NL"/>
        </a:p>
      </dgm:t>
    </dgm:pt>
    <dgm:pt modelId="{CC644F7B-ADB2-E745-95E3-3B46704C0129}">
      <dgm:prSet phldrT="[Tekst]"/>
      <dgm:spPr/>
      <dgm:t>
        <a:bodyPr/>
        <a:lstStyle/>
        <a:p>
          <a:r>
            <a:rPr lang="nl-NL" dirty="0" err="1"/>
            <a:t>Protection</a:t>
          </a:r>
          <a:endParaRPr lang="nl-NL" dirty="0"/>
        </a:p>
      </dgm:t>
    </dgm:pt>
    <dgm:pt modelId="{E74654B5-6480-2D4D-9970-C331089A3E1B}" type="parTrans" cxnId="{47742533-0451-5441-8E04-548C0B57ABC4}">
      <dgm:prSet/>
      <dgm:spPr/>
      <dgm:t>
        <a:bodyPr/>
        <a:lstStyle/>
        <a:p>
          <a:endParaRPr lang="nl-NL"/>
        </a:p>
      </dgm:t>
    </dgm:pt>
    <dgm:pt modelId="{BFA58C4C-CF48-6041-972D-C8CA0DA83486}" type="sibTrans" cxnId="{47742533-0451-5441-8E04-548C0B57ABC4}">
      <dgm:prSet/>
      <dgm:spPr/>
      <dgm:t>
        <a:bodyPr/>
        <a:lstStyle/>
        <a:p>
          <a:endParaRPr lang="nl-NL"/>
        </a:p>
      </dgm:t>
    </dgm:pt>
    <dgm:pt modelId="{339E696D-616D-A64F-BF28-C08D67D8D7F5}">
      <dgm:prSet phldrT="[Tekst]"/>
      <dgm:spPr/>
      <dgm:t>
        <a:bodyPr/>
        <a:lstStyle/>
        <a:p>
          <a:r>
            <a:rPr lang="nl-NL" dirty="0" err="1"/>
            <a:t>Provision</a:t>
          </a:r>
          <a:endParaRPr lang="nl-NL" dirty="0"/>
        </a:p>
      </dgm:t>
    </dgm:pt>
    <dgm:pt modelId="{F755F0F7-2221-AE4F-9714-2F83F9F4FB27}" type="parTrans" cxnId="{F1402C03-F581-E149-9553-F1DF00B64BFB}">
      <dgm:prSet/>
      <dgm:spPr/>
      <dgm:t>
        <a:bodyPr/>
        <a:lstStyle/>
        <a:p>
          <a:endParaRPr lang="nl-NL"/>
        </a:p>
      </dgm:t>
    </dgm:pt>
    <dgm:pt modelId="{D73BAA16-C3B6-7A4D-911C-9E499A07F2D2}" type="sibTrans" cxnId="{F1402C03-F581-E149-9553-F1DF00B64BFB}">
      <dgm:prSet/>
      <dgm:spPr/>
      <dgm:t>
        <a:bodyPr/>
        <a:lstStyle/>
        <a:p>
          <a:endParaRPr lang="nl-NL"/>
        </a:p>
      </dgm:t>
    </dgm:pt>
    <dgm:pt modelId="{649CAF02-AE40-7443-984C-7CF495A46BAA}">
      <dgm:prSet phldrT="[Tekst]"/>
      <dgm:spPr/>
      <dgm:t>
        <a:bodyPr/>
        <a:lstStyle/>
        <a:p>
          <a:r>
            <a:rPr lang="nl-NL" dirty="0" err="1"/>
            <a:t>Participation</a:t>
          </a:r>
          <a:endParaRPr lang="nl-NL" dirty="0"/>
        </a:p>
      </dgm:t>
    </dgm:pt>
    <dgm:pt modelId="{B25B5061-6203-F344-9E40-AEF6021E72F3}" type="parTrans" cxnId="{11F5E7B9-BBD7-7C4B-93D5-B1C6CF4E2084}">
      <dgm:prSet/>
      <dgm:spPr/>
      <dgm:t>
        <a:bodyPr/>
        <a:lstStyle/>
        <a:p>
          <a:endParaRPr lang="nl-NL"/>
        </a:p>
      </dgm:t>
    </dgm:pt>
    <dgm:pt modelId="{348DE6FC-6BEC-D041-9047-8876DC3EF0C5}" type="sibTrans" cxnId="{11F5E7B9-BBD7-7C4B-93D5-B1C6CF4E2084}">
      <dgm:prSet/>
      <dgm:spPr/>
      <dgm:t>
        <a:bodyPr/>
        <a:lstStyle/>
        <a:p>
          <a:endParaRPr lang="nl-NL"/>
        </a:p>
      </dgm:t>
    </dgm:pt>
    <dgm:pt modelId="{1C0B6102-FBD8-1848-96EF-525AECA138DE}" type="pres">
      <dgm:prSet presAssocID="{B14B2388-4E69-BF4B-97A5-7D68AF1DBC10}" presName="Name0" presStyleCnt="0">
        <dgm:presLayoutVars>
          <dgm:dir/>
          <dgm:resizeHandles val="exact"/>
        </dgm:presLayoutVars>
      </dgm:prSet>
      <dgm:spPr/>
      <dgm:t>
        <a:bodyPr/>
        <a:lstStyle/>
        <a:p>
          <a:endParaRPr lang="en-US"/>
        </a:p>
      </dgm:t>
    </dgm:pt>
    <dgm:pt modelId="{ABB6EC46-C355-3D4A-AF8D-77437CDC5741}" type="pres">
      <dgm:prSet presAssocID="{CC644F7B-ADB2-E745-95E3-3B46704C0129}" presName="node" presStyleLbl="node1" presStyleIdx="0" presStyleCnt="3">
        <dgm:presLayoutVars>
          <dgm:bulletEnabled val="1"/>
        </dgm:presLayoutVars>
      </dgm:prSet>
      <dgm:spPr/>
      <dgm:t>
        <a:bodyPr/>
        <a:lstStyle/>
        <a:p>
          <a:endParaRPr lang="en-US"/>
        </a:p>
      </dgm:t>
    </dgm:pt>
    <dgm:pt modelId="{C6F756FE-2BB1-6D47-B622-F8E12F4C0F50}" type="pres">
      <dgm:prSet presAssocID="{BFA58C4C-CF48-6041-972D-C8CA0DA83486}" presName="sibTrans" presStyleLbl="sibTrans2D1" presStyleIdx="0" presStyleCnt="3"/>
      <dgm:spPr/>
      <dgm:t>
        <a:bodyPr/>
        <a:lstStyle/>
        <a:p>
          <a:endParaRPr lang="en-US"/>
        </a:p>
      </dgm:t>
    </dgm:pt>
    <dgm:pt modelId="{6FC26271-486A-8A46-B7D8-82988656DEF1}" type="pres">
      <dgm:prSet presAssocID="{BFA58C4C-CF48-6041-972D-C8CA0DA83486}" presName="connectorText" presStyleLbl="sibTrans2D1" presStyleIdx="0" presStyleCnt="3"/>
      <dgm:spPr/>
      <dgm:t>
        <a:bodyPr/>
        <a:lstStyle/>
        <a:p>
          <a:endParaRPr lang="en-US"/>
        </a:p>
      </dgm:t>
    </dgm:pt>
    <dgm:pt modelId="{E0466215-3974-004B-8423-42C15D2831F1}" type="pres">
      <dgm:prSet presAssocID="{339E696D-616D-A64F-BF28-C08D67D8D7F5}" presName="node" presStyleLbl="node1" presStyleIdx="1" presStyleCnt="3">
        <dgm:presLayoutVars>
          <dgm:bulletEnabled val="1"/>
        </dgm:presLayoutVars>
      </dgm:prSet>
      <dgm:spPr/>
      <dgm:t>
        <a:bodyPr/>
        <a:lstStyle/>
        <a:p>
          <a:endParaRPr lang="en-US"/>
        </a:p>
      </dgm:t>
    </dgm:pt>
    <dgm:pt modelId="{4C3265A4-65CC-AC45-9C54-AE6AD1355140}" type="pres">
      <dgm:prSet presAssocID="{D73BAA16-C3B6-7A4D-911C-9E499A07F2D2}" presName="sibTrans" presStyleLbl="sibTrans2D1" presStyleIdx="1" presStyleCnt="3"/>
      <dgm:spPr/>
      <dgm:t>
        <a:bodyPr/>
        <a:lstStyle/>
        <a:p>
          <a:endParaRPr lang="en-US"/>
        </a:p>
      </dgm:t>
    </dgm:pt>
    <dgm:pt modelId="{7BFAD657-174D-BE46-9772-EB33BC48BAD9}" type="pres">
      <dgm:prSet presAssocID="{D73BAA16-C3B6-7A4D-911C-9E499A07F2D2}" presName="connectorText" presStyleLbl="sibTrans2D1" presStyleIdx="1" presStyleCnt="3"/>
      <dgm:spPr/>
      <dgm:t>
        <a:bodyPr/>
        <a:lstStyle/>
        <a:p>
          <a:endParaRPr lang="en-US"/>
        </a:p>
      </dgm:t>
    </dgm:pt>
    <dgm:pt modelId="{C712D17D-EB30-1D4A-98C7-358527075D19}" type="pres">
      <dgm:prSet presAssocID="{649CAF02-AE40-7443-984C-7CF495A46BAA}" presName="node" presStyleLbl="node1" presStyleIdx="2" presStyleCnt="3">
        <dgm:presLayoutVars>
          <dgm:bulletEnabled val="1"/>
        </dgm:presLayoutVars>
      </dgm:prSet>
      <dgm:spPr/>
      <dgm:t>
        <a:bodyPr/>
        <a:lstStyle/>
        <a:p>
          <a:endParaRPr lang="en-US"/>
        </a:p>
      </dgm:t>
    </dgm:pt>
    <dgm:pt modelId="{2E3235A7-5DB3-4B46-AD2A-1E53F143FF92}" type="pres">
      <dgm:prSet presAssocID="{348DE6FC-6BEC-D041-9047-8876DC3EF0C5}" presName="sibTrans" presStyleLbl="sibTrans2D1" presStyleIdx="2" presStyleCnt="3"/>
      <dgm:spPr/>
      <dgm:t>
        <a:bodyPr/>
        <a:lstStyle/>
        <a:p>
          <a:endParaRPr lang="en-US"/>
        </a:p>
      </dgm:t>
    </dgm:pt>
    <dgm:pt modelId="{F3B37CC2-DC72-1C47-8B26-FD5E3EB08A05}" type="pres">
      <dgm:prSet presAssocID="{348DE6FC-6BEC-D041-9047-8876DC3EF0C5}" presName="connectorText" presStyleLbl="sibTrans2D1" presStyleIdx="2" presStyleCnt="3"/>
      <dgm:spPr/>
      <dgm:t>
        <a:bodyPr/>
        <a:lstStyle/>
        <a:p>
          <a:endParaRPr lang="en-US"/>
        </a:p>
      </dgm:t>
    </dgm:pt>
  </dgm:ptLst>
  <dgm:cxnLst>
    <dgm:cxn modelId="{63735BD7-580F-4916-9054-00B274A5EBD0}" type="presOf" srcId="{348DE6FC-6BEC-D041-9047-8876DC3EF0C5}" destId="{2E3235A7-5DB3-4B46-AD2A-1E53F143FF92}" srcOrd="0" destOrd="0" presId="urn:microsoft.com/office/officeart/2005/8/layout/cycle7"/>
    <dgm:cxn modelId="{6E61C1C0-1D09-4CF9-A12E-7239388502EF}" type="presOf" srcId="{BFA58C4C-CF48-6041-972D-C8CA0DA83486}" destId="{6FC26271-486A-8A46-B7D8-82988656DEF1}" srcOrd="1" destOrd="0" presId="urn:microsoft.com/office/officeart/2005/8/layout/cycle7"/>
    <dgm:cxn modelId="{47742533-0451-5441-8E04-548C0B57ABC4}" srcId="{B14B2388-4E69-BF4B-97A5-7D68AF1DBC10}" destId="{CC644F7B-ADB2-E745-95E3-3B46704C0129}" srcOrd="0" destOrd="0" parTransId="{E74654B5-6480-2D4D-9970-C331089A3E1B}" sibTransId="{BFA58C4C-CF48-6041-972D-C8CA0DA83486}"/>
    <dgm:cxn modelId="{56E802F0-31E8-4CD3-8C4A-0DC4CFF97FFB}" type="presOf" srcId="{D73BAA16-C3B6-7A4D-911C-9E499A07F2D2}" destId="{7BFAD657-174D-BE46-9772-EB33BC48BAD9}" srcOrd="1" destOrd="0" presId="urn:microsoft.com/office/officeart/2005/8/layout/cycle7"/>
    <dgm:cxn modelId="{F1402C03-F581-E149-9553-F1DF00B64BFB}" srcId="{B14B2388-4E69-BF4B-97A5-7D68AF1DBC10}" destId="{339E696D-616D-A64F-BF28-C08D67D8D7F5}" srcOrd="1" destOrd="0" parTransId="{F755F0F7-2221-AE4F-9714-2F83F9F4FB27}" sibTransId="{D73BAA16-C3B6-7A4D-911C-9E499A07F2D2}"/>
    <dgm:cxn modelId="{11F5E7B9-BBD7-7C4B-93D5-B1C6CF4E2084}" srcId="{B14B2388-4E69-BF4B-97A5-7D68AF1DBC10}" destId="{649CAF02-AE40-7443-984C-7CF495A46BAA}" srcOrd="2" destOrd="0" parTransId="{B25B5061-6203-F344-9E40-AEF6021E72F3}" sibTransId="{348DE6FC-6BEC-D041-9047-8876DC3EF0C5}"/>
    <dgm:cxn modelId="{0218BE07-1769-4841-BBE0-EBE072E917CE}" type="presOf" srcId="{CC644F7B-ADB2-E745-95E3-3B46704C0129}" destId="{ABB6EC46-C355-3D4A-AF8D-77437CDC5741}" srcOrd="0" destOrd="0" presId="urn:microsoft.com/office/officeart/2005/8/layout/cycle7"/>
    <dgm:cxn modelId="{F99B469D-ADFC-4C14-A131-6EB163346BB8}" type="presOf" srcId="{649CAF02-AE40-7443-984C-7CF495A46BAA}" destId="{C712D17D-EB30-1D4A-98C7-358527075D19}" srcOrd="0" destOrd="0" presId="urn:microsoft.com/office/officeart/2005/8/layout/cycle7"/>
    <dgm:cxn modelId="{5EE53387-087B-4B78-80A0-01D93EDD35DD}" type="presOf" srcId="{B14B2388-4E69-BF4B-97A5-7D68AF1DBC10}" destId="{1C0B6102-FBD8-1848-96EF-525AECA138DE}" srcOrd="0" destOrd="0" presId="urn:microsoft.com/office/officeart/2005/8/layout/cycle7"/>
    <dgm:cxn modelId="{5020F786-960C-44BA-BDE0-5B7E6E26E708}" type="presOf" srcId="{348DE6FC-6BEC-D041-9047-8876DC3EF0C5}" destId="{F3B37CC2-DC72-1C47-8B26-FD5E3EB08A05}" srcOrd="1" destOrd="0" presId="urn:microsoft.com/office/officeart/2005/8/layout/cycle7"/>
    <dgm:cxn modelId="{9C121D96-2B1E-4372-8BAE-D71B8603619E}" type="presOf" srcId="{D73BAA16-C3B6-7A4D-911C-9E499A07F2D2}" destId="{4C3265A4-65CC-AC45-9C54-AE6AD1355140}" srcOrd="0" destOrd="0" presId="urn:microsoft.com/office/officeart/2005/8/layout/cycle7"/>
    <dgm:cxn modelId="{2C01C2FE-2739-4925-9A96-0C9155CCE0D0}" type="presOf" srcId="{BFA58C4C-CF48-6041-972D-C8CA0DA83486}" destId="{C6F756FE-2BB1-6D47-B622-F8E12F4C0F50}" srcOrd="0" destOrd="0" presId="urn:microsoft.com/office/officeart/2005/8/layout/cycle7"/>
    <dgm:cxn modelId="{89861987-CF63-4BF0-AA53-1299867C1A3E}" type="presOf" srcId="{339E696D-616D-A64F-BF28-C08D67D8D7F5}" destId="{E0466215-3974-004B-8423-42C15D2831F1}" srcOrd="0" destOrd="0" presId="urn:microsoft.com/office/officeart/2005/8/layout/cycle7"/>
    <dgm:cxn modelId="{0B7DC871-A71E-47E1-9C5E-11766B6E49B5}" type="presParOf" srcId="{1C0B6102-FBD8-1848-96EF-525AECA138DE}" destId="{ABB6EC46-C355-3D4A-AF8D-77437CDC5741}" srcOrd="0" destOrd="0" presId="urn:microsoft.com/office/officeart/2005/8/layout/cycle7"/>
    <dgm:cxn modelId="{47B926A5-58EB-40AB-9814-E41333AE10A5}" type="presParOf" srcId="{1C0B6102-FBD8-1848-96EF-525AECA138DE}" destId="{C6F756FE-2BB1-6D47-B622-F8E12F4C0F50}" srcOrd="1" destOrd="0" presId="urn:microsoft.com/office/officeart/2005/8/layout/cycle7"/>
    <dgm:cxn modelId="{BED52178-6540-4F3E-8E30-5341F608FE00}" type="presParOf" srcId="{C6F756FE-2BB1-6D47-B622-F8E12F4C0F50}" destId="{6FC26271-486A-8A46-B7D8-82988656DEF1}" srcOrd="0" destOrd="0" presId="urn:microsoft.com/office/officeart/2005/8/layout/cycle7"/>
    <dgm:cxn modelId="{8DF69994-1B67-4E23-9F5A-ED942CE15873}" type="presParOf" srcId="{1C0B6102-FBD8-1848-96EF-525AECA138DE}" destId="{E0466215-3974-004B-8423-42C15D2831F1}" srcOrd="2" destOrd="0" presId="urn:microsoft.com/office/officeart/2005/8/layout/cycle7"/>
    <dgm:cxn modelId="{F7786DE4-0902-49DF-8B9A-6C0A785951A6}" type="presParOf" srcId="{1C0B6102-FBD8-1848-96EF-525AECA138DE}" destId="{4C3265A4-65CC-AC45-9C54-AE6AD1355140}" srcOrd="3" destOrd="0" presId="urn:microsoft.com/office/officeart/2005/8/layout/cycle7"/>
    <dgm:cxn modelId="{1F62F9FA-4B7F-479F-B67D-9CF37C05B139}" type="presParOf" srcId="{4C3265A4-65CC-AC45-9C54-AE6AD1355140}" destId="{7BFAD657-174D-BE46-9772-EB33BC48BAD9}" srcOrd="0" destOrd="0" presId="urn:microsoft.com/office/officeart/2005/8/layout/cycle7"/>
    <dgm:cxn modelId="{6477CCD3-D3A0-4C58-BE5A-AD3A31EEF72D}" type="presParOf" srcId="{1C0B6102-FBD8-1848-96EF-525AECA138DE}" destId="{C712D17D-EB30-1D4A-98C7-358527075D19}" srcOrd="4" destOrd="0" presId="urn:microsoft.com/office/officeart/2005/8/layout/cycle7"/>
    <dgm:cxn modelId="{D855F4AF-0ADC-48AE-BCC0-6FA7E373A74D}" type="presParOf" srcId="{1C0B6102-FBD8-1848-96EF-525AECA138DE}" destId="{2E3235A7-5DB3-4B46-AD2A-1E53F143FF92}" srcOrd="5" destOrd="0" presId="urn:microsoft.com/office/officeart/2005/8/layout/cycle7"/>
    <dgm:cxn modelId="{2D3280BB-0EAE-4254-A260-052419740BEA}" type="presParOf" srcId="{2E3235A7-5DB3-4B46-AD2A-1E53F143FF92}" destId="{F3B37CC2-DC72-1C47-8B26-FD5E3EB08A05}"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6EC46-C355-3D4A-AF8D-77437CDC5741}">
      <dsp:nvSpPr>
        <dsp:cNvPr id="0" name=""/>
        <dsp:cNvSpPr/>
      </dsp:nvSpPr>
      <dsp:spPr>
        <a:xfrm>
          <a:off x="903345" y="53053"/>
          <a:ext cx="1093076" cy="546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nl-NL" sz="1300" kern="1200" dirty="0" err="1"/>
            <a:t>Protection</a:t>
          </a:r>
          <a:endParaRPr lang="nl-NL" sz="1300" kern="1200" dirty="0"/>
        </a:p>
      </dsp:txBody>
      <dsp:txXfrm>
        <a:off x="919353" y="69061"/>
        <a:ext cx="1061060" cy="514522"/>
      </dsp:txXfrm>
    </dsp:sp>
    <dsp:sp modelId="{C6F756FE-2BB1-6D47-B622-F8E12F4C0F50}">
      <dsp:nvSpPr>
        <dsp:cNvPr id="0" name=""/>
        <dsp:cNvSpPr/>
      </dsp:nvSpPr>
      <dsp:spPr>
        <a:xfrm rot="3600000">
          <a:off x="1616329" y="1012365"/>
          <a:ext cx="569722" cy="19128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nl-NL" sz="800" kern="1200"/>
        </a:p>
      </dsp:txBody>
      <dsp:txXfrm>
        <a:off x="1673715" y="1050623"/>
        <a:ext cx="454950" cy="114772"/>
      </dsp:txXfrm>
    </dsp:sp>
    <dsp:sp modelId="{E0466215-3974-004B-8423-42C15D2831F1}">
      <dsp:nvSpPr>
        <dsp:cNvPr id="0" name=""/>
        <dsp:cNvSpPr/>
      </dsp:nvSpPr>
      <dsp:spPr>
        <a:xfrm>
          <a:off x="1805959" y="1616428"/>
          <a:ext cx="1093076" cy="546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nl-NL" sz="1300" kern="1200" dirty="0" err="1"/>
            <a:t>Provision</a:t>
          </a:r>
          <a:endParaRPr lang="nl-NL" sz="1300" kern="1200" dirty="0"/>
        </a:p>
      </dsp:txBody>
      <dsp:txXfrm>
        <a:off x="1821967" y="1632436"/>
        <a:ext cx="1061060" cy="514522"/>
      </dsp:txXfrm>
    </dsp:sp>
    <dsp:sp modelId="{4C3265A4-65CC-AC45-9C54-AE6AD1355140}">
      <dsp:nvSpPr>
        <dsp:cNvPr id="0" name=""/>
        <dsp:cNvSpPr/>
      </dsp:nvSpPr>
      <dsp:spPr>
        <a:xfrm rot="10800000">
          <a:off x="1165022" y="1794052"/>
          <a:ext cx="569722" cy="19128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nl-NL" sz="800" kern="1200"/>
        </a:p>
      </dsp:txBody>
      <dsp:txXfrm rot="10800000">
        <a:off x="1222408" y="1832310"/>
        <a:ext cx="454950" cy="114772"/>
      </dsp:txXfrm>
    </dsp:sp>
    <dsp:sp modelId="{C712D17D-EB30-1D4A-98C7-358527075D19}">
      <dsp:nvSpPr>
        <dsp:cNvPr id="0" name=""/>
        <dsp:cNvSpPr/>
      </dsp:nvSpPr>
      <dsp:spPr>
        <a:xfrm>
          <a:off x="730" y="1616428"/>
          <a:ext cx="1093076" cy="546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nl-NL" sz="1300" kern="1200" dirty="0" err="1"/>
            <a:t>Participation</a:t>
          </a:r>
          <a:endParaRPr lang="nl-NL" sz="1300" kern="1200" dirty="0"/>
        </a:p>
      </dsp:txBody>
      <dsp:txXfrm>
        <a:off x="16738" y="1632436"/>
        <a:ext cx="1061060" cy="514522"/>
      </dsp:txXfrm>
    </dsp:sp>
    <dsp:sp modelId="{2E3235A7-5DB3-4B46-AD2A-1E53F143FF92}">
      <dsp:nvSpPr>
        <dsp:cNvPr id="0" name=""/>
        <dsp:cNvSpPr/>
      </dsp:nvSpPr>
      <dsp:spPr>
        <a:xfrm rot="18000000">
          <a:off x="713715" y="1012365"/>
          <a:ext cx="569722" cy="19128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nl-NL" sz="800" kern="1200"/>
        </a:p>
      </dsp:txBody>
      <dsp:txXfrm>
        <a:off x="771101" y="1050623"/>
        <a:ext cx="454950" cy="114772"/>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141A9F-6876-4B31-BDCB-778887739BA9}" type="datetimeFigureOut">
              <a:rPr lang="en-AU" smtClean="0"/>
              <a:t>13/04/2022</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E2B82C-CAD9-4070-87F6-BA209D5DF582}" type="slidenum">
              <a:rPr lang="en-AU" smtClean="0"/>
              <a:t>‹#›</a:t>
            </a:fld>
            <a:endParaRPr lang="en-AU"/>
          </a:p>
        </p:txBody>
      </p:sp>
    </p:spTree>
    <p:extLst>
      <p:ext uri="{BB962C8B-B14F-4D97-AF65-F5344CB8AC3E}">
        <p14:creationId xmlns:p14="http://schemas.microsoft.com/office/powerpoint/2010/main" val="1694255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AU" altLang="x-none"/>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AU" altLang="x-none"/>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AU" altLang="x-none"/>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68C604BE-0F0D-D04A-8219-1C702BFC3B16}" type="slidenum">
              <a:rPr lang="en-AU" altLang="x-none"/>
              <a:pPr/>
              <a:t>‹#›</a:t>
            </a:fld>
            <a:endParaRPr lang="en-AU" altLang="x-none"/>
          </a:p>
        </p:txBody>
      </p:sp>
    </p:spTree>
    <p:extLst>
      <p:ext uri="{BB962C8B-B14F-4D97-AF65-F5344CB8AC3E}">
        <p14:creationId xmlns:p14="http://schemas.microsoft.com/office/powerpoint/2010/main" val="10751269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srn.com/abstract=3709808"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x.doi.org/10.2139/ssrn.3709808"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B83E38-546A-4541-BFA8-5394677B8220}" type="slidenum">
              <a:rPr lang="en-GB"/>
              <a:pPr/>
              <a:t>3</a:t>
            </a:fld>
            <a:endParaRPr lang="en-GB"/>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914401" y="4343400"/>
            <a:ext cx="5029200" cy="4114800"/>
          </a:xfrm>
        </p:spPr>
        <p:txBody>
          <a:bodyPr/>
          <a:lstStyle/>
          <a:p>
            <a:endParaRPr lang="en-US"/>
          </a:p>
        </p:txBody>
      </p:sp>
    </p:spTree>
    <p:extLst>
      <p:ext uri="{BB962C8B-B14F-4D97-AF65-F5344CB8AC3E}">
        <p14:creationId xmlns:p14="http://schemas.microsoft.com/office/powerpoint/2010/main" val="3311377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b="0" i="0" kern="1200" dirty="0" err="1" smtClean="0">
                <a:solidFill>
                  <a:schemeClr val="tx1"/>
                </a:solidFill>
                <a:effectLst/>
                <a:latin typeface="Arial" charset="0"/>
                <a:ea typeface="Arial" charset="0"/>
                <a:cs typeface="Arial" charset="0"/>
              </a:rPr>
              <a:t>Korff</a:t>
            </a:r>
            <a:r>
              <a:rPr lang="en-AU" sz="1200" b="0" i="0" kern="1200" dirty="0" smtClean="0">
                <a:solidFill>
                  <a:schemeClr val="tx1"/>
                </a:solidFill>
                <a:effectLst/>
                <a:latin typeface="Arial" charset="0"/>
                <a:ea typeface="Arial" charset="0"/>
                <a:cs typeface="Arial" charset="0"/>
              </a:rPr>
              <a:t>, </a:t>
            </a:r>
            <a:r>
              <a:rPr lang="en-AU" sz="1200" b="0" i="0" kern="1200" dirty="0" err="1" smtClean="0">
                <a:solidFill>
                  <a:schemeClr val="tx1"/>
                </a:solidFill>
                <a:effectLst/>
                <a:latin typeface="Arial" charset="0"/>
                <a:ea typeface="Arial" charset="0"/>
                <a:cs typeface="Arial" charset="0"/>
              </a:rPr>
              <a:t>Douwe</a:t>
            </a:r>
            <a:r>
              <a:rPr lang="en-AU" sz="1200" b="0" i="0" kern="1200" dirty="0" smtClean="0">
                <a:solidFill>
                  <a:schemeClr val="tx1"/>
                </a:solidFill>
                <a:effectLst/>
                <a:latin typeface="Arial" charset="0"/>
                <a:ea typeface="Arial" charset="0"/>
                <a:cs typeface="Arial" charset="0"/>
              </a:rPr>
              <a:t>, Harm Caused to Fundamental Rights and Freedoms by State Cybersecurity Interventions (November 28, 2016). Available at SSRN: </a:t>
            </a:r>
            <a:r>
              <a:rPr lang="en-AU" sz="1200" b="0" i="0" u="none" strike="noStrike" kern="1200" dirty="0" smtClean="0">
                <a:solidFill>
                  <a:schemeClr val="tx1"/>
                </a:solidFill>
                <a:effectLst/>
                <a:latin typeface="Arial" charset="0"/>
                <a:ea typeface="Arial" charset="0"/>
                <a:cs typeface="Arial" charset="0"/>
                <a:hlinkClick r:id="rId3"/>
              </a:rPr>
              <a:t>https://ssrn.com/abstract=3709808</a:t>
            </a:r>
            <a:r>
              <a:rPr lang="en-AU" sz="1200" b="0" i="0" kern="1200" dirty="0" smtClean="0">
                <a:solidFill>
                  <a:schemeClr val="tx1"/>
                </a:solidFill>
                <a:effectLst/>
                <a:latin typeface="Arial" charset="0"/>
                <a:ea typeface="Arial" charset="0"/>
                <a:cs typeface="Arial" charset="0"/>
              </a:rPr>
              <a:t> or </a:t>
            </a:r>
            <a:r>
              <a:rPr lang="en-AU" sz="1200" b="0" i="0" u="none" strike="noStrike" kern="1200" dirty="0" smtClean="0">
                <a:solidFill>
                  <a:schemeClr val="tx1"/>
                </a:solidFill>
                <a:effectLst/>
                <a:latin typeface="Arial" charset="0"/>
                <a:ea typeface="Arial" charset="0"/>
                <a:cs typeface="Arial" charset="0"/>
                <a:hlinkClick r:id="rId4"/>
              </a:rPr>
              <a:t>http://dx.doi.org/10.2139/ssrn.3709808</a:t>
            </a:r>
            <a:endParaRPr lang="en-AU" sz="1200" b="0" i="0" kern="1200" dirty="0" smtClean="0">
              <a:solidFill>
                <a:schemeClr val="tx1"/>
              </a:solidFill>
              <a:effectLst/>
              <a:latin typeface="Arial" charset="0"/>
              <a:ea typeface="Arial" charset="0"/>
              <a:cs typeface="Arial" charset="0"/>
            </a:endParaRPr>
          </a:p>
          <a:p>
            <a:endParaRPr lang="nl-BE" dirty="0">
              <a:effectLst/>
            </a:endParaRPr>
          </a:p>
        </p:txBody>
      </p:sp>
      <p:sp>
        <p:nvSpPr>
          <p:cNvPr id="4" name="Tijdelijke aanduiding voor dianummer 3"/>
          <p:cNvSpPr>
            <a:spLocks noGrp="1"/>
          </p:cNvSpPr>
          <p:nvPr>
            <p:ph type="sldNum" sz="quarter" idx="5"/>
          </p:nvPr>
        </p:nvSpPr>
        <p:spPr/>
        <p:txBody>
          <a:bodyPr/>
          <a:lstStyle/>
          <a:p>
            <a:fld id="{17C257C2-8D60-4760-88CB-024AF3EEC641}" type="slidenum">
              <a:rPr lang="nl-BE" smtClean="0"/>
              <a:pPr/>
              <a:t>21</a:t>
            </a:fld>
            <a:endParaRPr lang="nl-BE"/>
          </a:p>
        </p:txBody>
      </p:sp>
    </p:spTree>
    <p:extLst>
      <p:ext uri="{BB962C8B-B14F-4D97-AF65-F5344CB8AC3E}">
        <p14:creationId xmlns:p14="http://schemas.microsoft.com/office/powerpoint/2010/main" val="249951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https://imagedepot.anu.edu.au/scapa/Website/SCAPA190209_Public_report_web_2.pdf</a:t>
            </a:r>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4</a:t>
            </a:fld>
            <a:endParaRPr lang="en-AU" altLang="x-none"/>
          </a:p>
        </p:txBody>
      </p:sp>
    </p:spTree>
    <p:extLst>
      <p:ext uri="{BB962C8B-B14F-4D97-AF65-F5344CB8AC3E}">
        <p14:creationId xmlns:p14="http://schemas.microsoft.com/office/powerpoint/2010/main" val="3313452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5</a:t>
            </a:fld>
            <a:endParaRPr lang="en-AU" altLang="x-none"/>
          </a:p>
        </p:txBody>
      </p:sp>
    </p:spTree>
    <p:extLst>
      <p:ext uri="{BB962C8B-B14F-4D97-AF65-F5344CB8AC3E}">
        <p14:creationId xmlns:p14="http://schemas.microsoft.com/office/powerpoint/2010/main" val="1513573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6</a:t>
            </a:fld>
            <a:endParaRPr lang="en-AU" altLang="x-none"/>
          </a:p>
        </p:txBody>
      </p:sp>
    </p:spTree>
    <p:extLst>
      <p:ext uri="{BB962C8B-B14F-4D97-AF65-F5344CB8AC3E}">
        <p14:creationId xmlns:p14="http://schemas.microsoft.com/office/powerpoint/2010/main" val="2732888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Report:</a:t>
            </a:r>
            <a:r>
              <a:rPr lang="en-AU" baseline="0" dirty="0" smtClean="0"/>
              <a:t> https://www.hse.ie/eng/services/publications/conti-cyber-attack-on-the-hse-full-report.pdf</a:t>
            </a:r>
            <a:endParaRPr lang="en-AU" dirty="0" smtClean="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7</a:t>
            </a:fld>
            <a:endParaRPr lang="en-AU" altLang="x-none"/>
          </a:p>
        </p:txBody>
      </p:sp>
    </p:spTree>
    <p:extLst>
      <p:ext uri="{BB962C8B-B14F-4D97-AF65-F5344CB8AC3E}">
        <p14:creationId xmlns:p14="http://schemas.microsoft.com/office/powerpoint/2010/main" val="135766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8C604BE-0F0D-D04A-8219-1C702BFC3B16}" type="slidenum">
              <a:rPr lang="en-AU" altLang="x-none" smtClean="0"/>
              <a:pPr/>
              <a:t>12</a:t>
            </a:fld>
            <a:endParaRPr lang="en-AU" altLang="x-none"/>
          </a:p>
        </p:txBody>
      </p:sp>
    </p:spTree>
    <p:extLst>
      <p:ext uri="{BB962C8B-B14F-4D97-AF65-F5344CB8AC3E}">
        <p14:creationId xmlns:p14="http://schemas.microsoft.com/office/powerpoint/2010/main" val="73019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6D83C8-227C-2F48-B385-70614DC87B72}" type="slidenum">
              <a:rPr lang="en-US" smtClean="0"/>
              <a:t>18</a:t>
            </a:fld>
            <a:endParaRPr lang="en-US"/>
          </a:p>
        </p:txBody>
      </p:sp>
    </p:spTree>
    <p:extLst>
      <p:ext uri="{BB962C8B-B14F-4D97-AF65-F5344CB8AC3E}">
        <p14:creationId xmlns:p14="http://schemas.microsoft.com/office/powerpoint/2010/main" val="1819247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76D83C8-227C-2F48-B385-70614DC87B72}" type="slidenum">
              <a:rPr lang="en-US" smtClean="0"/>
              <a:t>19</a:t>
            </a:fld>
            <a:endParaRPr lang="en-US"/>
          </a:p>
        </p:txBody>
      </p:sp>
    </p:spTree>
    <p:extLst>
      <p:ext uri="{BB962C8B-B14F-4D97-AF65-F5344CB8AC3E}">
        <p14:creationId xmlns:p14="http://schemas.microsoft.com/office/powerpoint/2010/main" val="2485450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effectLst/>
            </a:endParaRPr>
          </a:p>
        </p:txBody>
      </p:sp>
      <p:sp>
        <p:nvSpPr>
          <p:cNvPr id="4" name="Tijdelijke aanduiding voor dianummer 3"/>
          <p:cNvSpPr>
            <a:spLocks noGrp="1"/>
          </p:cNvSpPr>
          <p:nvPr>
            <p:ph type="sldNum" sz="quarter" idx="5"/>
          </p:nvPr>
        </p:nvSpPr>
        <p:spPr/>
        <p:txBody>
          <a:bodyPr/>
          <a:lstStyle/>
          <a:p>
            <a:fld id="{17C257C2-8D60-4760-88CB-024AF3EEC641}" type="slidenum">
              <a:rPr lang="nl-BE" smtClean="0"/>
              <a:pPr/>
              <a:t>20</a:t>
            </a:fld>
            <a:endParaRPr lang="nl-BE"/>
          </a:p>
        </p:txBody>
      </p:sp>
    </p:spTree>
    <p:extLst>
      <p:ext uri="{BB962C8B-B14F-4D97-AF65-F5344CB8AC3E}">
        <p14:creationId xmlns:p14="http://schemas.microsoft.com/office/powerpoint/2010/main" val="3360928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4652963"/>
            <a:ext cx="9144000" cy="220503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6" name="Rectangle 4"/>
          <p:cNvSpPr>
            <a:spLocks noGrp="1" noChangeArrowheads="1"/>
          </p:cNvSpPr>
          <p:nvPr>
            <p:ph type="subTitle" idx="1"/>
          </p:nvPr>
        </p:nvSpPr>
        <p:spPr>
          <a:xfrm>
            <a:off x="468313" y="4652963"/>
            <a:ext cx="8280400" cy="519112"/>
          </a:xfrm>
        </p:spPr>
        <p:txBody>
          <a:bodyPr>
            <a:spAutoFit/>
          </a:bodyPr>
          <a:lstStyle>
            <a:lvl1pPr marL="0" indent="0">
              <a:buFontTx/>
              <a:buNone/>
              <a:defRPr sz="2800"/>
            </a:lvl1pPr>
          </a:lstStyle>
          <a:p>
            <a:pPr lvl="0"/>
            <a:r>
              <a:rPr lang="en-AU" altLang="x-none" noProof="0" dirty="0" smtClean="0"/>
              <a:t>Click to edit Master subtitle style</a:t>
            </a:r>
          </a:p>
        </p:txBody>
      </p:sp>
      <p:sp>
        <p:nvSpPr>
          <p:cNvPr id="8197" name="Rectangle 5"/>
          <p:cNvSpPr>
            <a:spLocks noGrp="1" noChangeArrowheads="1"/>
          </p:cNvSpPr>
          <p:nvPr>
            <p:ph type="dt" sz="half" idx="2"/>
          </p:nvPr>
        </p:nvSpPr>
        <p:spPr>
          <a:xfrm>
            <a:off x="457200" y="6245225"/>
            <a:ext cx="2133600" cy="476250"/>
          </a:xfrm>
        </p:spPr>
        <p:txBody>
          <a:bodyPr/>
          <a:lstStyle>
            <a:lvl1pPr algn="l">
              <a:defRPr sz="1200"/>
            </a:lvl1pPr>
          </a:lstStyle>
          <a:p>
            <a:endParaRPr lang="en-AU" altLang="x-none"/>
          </a:p>
        </p:txBody>
      </p:sp>
      <p:sp>
        <p:nvSpPr>
          <p:cNvPr id="8198" name="Rectangle 6"/>
          <p:cNvSpPr>
            <a:spLocks noGrp="1" noChangeArrowheads="1"/>
          </p:cNvSpPr>
          <p:nvPr>
            <p:ph type="ftr" sz="quarter" idx="3"/>
          </p:nvPr>
        </p:nvSpPr>
        <p:spPr>
          <a:xfrm>
            <a:off x="2915816" y="6245225"/>
            <a:ext cx="2895600" cy="476250"/>
          </a:xfrm>
        </p:spPr>
        <p:txBody>
          <a:bodyPr/>
          <a:lstStyle>
            <a:lvl1pPr algn="ctr">
              <a:defRPr sz="1200"/>
            </a:lvl1pPr>
          </a:lstStyle>
          <a:p>
            <a:r>
              <a:rPr lang="en-AU" altLang="x-none" smtClean="0"/>
              <a:t>Footer text goes in here</a:t>
            </a:r>
            <a:endParaRPr lang="en-AU" altLang="x-none"/>
          </a:p>
        </p:txBody>
      </p:sp>
      <p:sp>
        <p:nvSpPr>
          <p:cNvPr id="8199" name="Rectangle 7"/>
          <p:cNvSpPr>
            <a:spLocks noGrp="1" noChangeArrowheads="1"/>
          </p:cNvSpPr>
          <p:nvPr>
            <p:ph type="sldNum" sz="quarter" idx="4"/>
          </p:nvPr>
        </p:nvSpPr>
        <p:spPr>
          <a:xfrm>
            <a:off x="6156176" y="6245225"/>
            <a:ext cx="432048" cy="476250"/>
          </a:xfrm>
        </p:spPr>
        <p:txBody>
          <a:bodyPr/>
          <a:lstStyle>
            <a:lvl1pPr>
              <a:defRPr sz="1200"/>
            </a:lvl1pPr>
          </a:lstStyle>
          <a:p>
            <a:fld id="{9F3E6DF8-AF08-4E4B-9CA5-1234BCB0AB19}" type="slidenum">
              <a:rPr lang="en-AU" altLang="x-none" smtClean="0"/>
              <a:pPr/>
              <a:t>‹#›</a:t>
            </a:fld>
            <a:endParaRPr lang="en-AU" altLang="x-none" dirty="0"/>
          </a:p>
        </p:txBody>
      </p:sp>
      <p:sp>
        <p:nvSpPr>
          <p:cNvPr id="8200" name="Rectangle 8"/>
          <p:cNvSpPr>
            <a:spLocks noChangeArrowheads="1"/>
          </p:cNvSpPr>
          <p:nvPr/>
        </p:nvSpPr>
        <p:spPr bwMode="auto">
          <a:xfrm>
            <a:off x="0" y="0"/>
            <a:ext cx="9144000" cy="7651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x-none" altLang="x-none"/>
          </a:p>
        </p:txBody>
      </p:sp>
      <p:pic>
        <p:nvPicPr>
          <p:cNvPr id="8201" name="Picture 9" descr="ANU_LOGO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15888"/>
            <a:ext cx="1511300" cy="525462"/>
          </a:xfrm>
          <a:prstGeom prst="rect">
            <a:avLst/>
          </a:prstGeom>
          <a:noFill/>
          <a:extLst>
            <a:ext uri="{909E8E84-426E-40DD-AFC4-6F175D3DCCD1}">
              <a14:hiddenFill xmlns:a14="http://schemas.microsoft.com/office/drawing/2010/main">
                <a:solidFill>
                  <a:srgbClr val="FFFFFF"/>
                </a:solidFill>
              </a14:hiddenFill>
            </a:ext>
          </a:extLst>
        </p:spPr>
      </p:pic>
      <p:sp>
        <p:nvSpPr>
          <p:cNvPr id="8195" name="Rectangle 3"/>
          <p:cNvSpPr>
            <a:spLocks noGrp="1" noChangeArrowheads="1"/>
          </p:cNvSpPr>
          <p:nvPr>
            <p:ph type="ctrTitle"/>
          </p:nvPr>
        </p:nvSpPr>
        <p:spPr>
          <a:xfrm>
            <a:off x="468313" y="1919288"/>
            <a:ext cx="8207375" cy="641350"/>
          </a:xfrm>
        </p:spPr>
        <p:txBody>
          <a:bodyPr>
            <a:spAutoFit/>
          </a:bodyPr>
          <a:lstStyle>
            <a:lvl1pPr>
              <a:defRPr>
                <a:solidFill>
                  <a:schemeClr val="tx1"/>
                </a:solidFill>
              </a:defRPr>
            </a:lvl1pPr>
          </a:lstStyle>
          <a:p>
            <a:pPr lvl="0"/>
            <a:r>
              <a:rPr lang="en-AU" altLang="x-none" noProof="0" dirty="0" smtClean="0"/>
              <a:t>Click to edit Master title style</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80312" y="6051781"/>
            <a:ext cx="1512000" cy="659169"/>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16113"/>
            <a:ext cx="8229600" cy="37544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AC6AF67C-1848-A64D-A1D8-DC5EA66A4258}" type="slidenum">
              <a:rPr lang="en-AU" altLang="x-none" smtClean="0"/>
              <a:pPr/>
              <a:t>‹#›</a:t>
            </a:fld>
            <a:endParaRPr lang="en-AU" altLang="x-none"/>
          </a:p>
        </p:txBody>
      </p:sp>
    </p:spTree>
    <p:extLst>
      <p:ext uri="{BB962C8B-B14F-4D97-AF65-F5344CB8AC3E}">
        <p14:creationId xmlns:p14="http://schemas.microsoft.com/office/powerpoint/2010/main" val="9783580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765175"/>
            <a:ext cx="2058988" cy="4905377"/>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765175"/>
            <a:ext cx="6029325" cy="490537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A0CE8A18-DF49-B248-B740-D51F7349A537}" type="slidenum">
              <a:rPr lang="en-AU" altLang="x-none" smtClean="0"/>
              <a:pPr/>
              <a:t>‹#›</a:t>
            </a:fld>
            <a:endParaRPr lang="en-AU" altLang="x-none"/>
          </a:p>
        </p:txBody>
      </p:sp>
    </p:spTree>
    <p:extLst>
      <p:ext uri="{BB962C8B-B14F-4D97-AF65-F5344CB8AC3E}">
        <p14:creationId xmlns:p14="http://schemas.microsoft.com/office/powerpoint/2010/main" val="212839028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Rectangle 1"/>
          <p:cNvSpPr/>
          <p:nvPr userDrawn="1"/>
        </p:nvSpPr>
        <p:spPr>
          <a:xfrm>
            <a:off x="3131840" y="1412776"/>
            <a:ext cx="5184576" cy="4233467"/>
          </a:xfrm>
          <a:prstGeom prst="rect">
            <a:avLst/>
          </a:prstGeom>
        </p:spPr>
        <p:txBody>
          <a:bodyPr wrap="square">
            <a:spAutoFit/>
          </a:bodyPr>
          <a:lstStyle/>
          <a:p>
            <a:pPr algn="l">
              <a:lnSpc>
                <a:spcPct val="115000"/>
              </a:lnSpc>
              <a:spcAft>
                <a:spcPts val="0"/>
              </a:spcAft>
            </a:pPr>
            <a:r>
              <a:rPr lang="en-AU" sz="1800" kern="12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Since 1960, ANU Law has stood as a leader in legal education and research; influencing public policy, inspiring law reform and social justice, and addressing contemporary legal, social and political challenges. </a:t>
            </a:r>
          </a:p>
          <a:p>
            <a:pPr algn="ctr">
              <a:lnSpc>
                <a:spcPct val="115000"/>
              </a:lnSpc>
              <a:spcAft>
                <a:spcPts val="0"/>
              </a:spcAft>
            </a:pPr>
            <a:endParaRPr lang="en-AU" sz="1800" kern="1200" dirty="0" smtClean="0">
              <a:solidFill>
                <a:schemeClr val="tx1"/>
              </a:solidFill>
              <a:effectLst/>
              <a:latin typeface="Arial" charset="0"/>
              <a:ea typeface="Calibri" panose="020F0502020204030204" pitchFamily="34" charset="0"/>
              <a:cs typeface="Arial" charset="0"/>
            </a:endParaRPr>
          </a:p>
          <a:p>
            <a:pPr algn="l">
              <a:lnSpc>
                <a:spcPct val="115000"/>
              </a:lnSpc>
              <a:spcAft>
                <a:spcPts val="0"/>
              </a:spcAft>
            </a:pP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Our</a:t>
            </a:r>
            <a:r>
              <a:rPr lang="en-AU" sz="1800" baseline="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 </a:t>
            </a: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history exists as a collection of shared memories between our students, staff, and alumni. </a:t>
            </a:r>
          </a:p>
          <a:p>
            <a:pPr algn="l">
              <a:lnSpc>
                <a:spcPct val="115000"/>
              </a:lnSpc>
              <a:spcAft>
                <a:spcPts val="0"/>
              </a:spcAft>
            </a:pPr>
            <a:endPar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endParaRPr>
          </a:p>
          <a:p>
            <a:pPr algn="l">
              <a:lnSpc>
                <a:spcPct val="115000"/>
              </a:lnSpc>
              <a:spcAft>
                <a:spcPts val="0"/>
              </a:spcAft>
            </a:pPr>
            <a:r>
              <a:rPr lang="en-AU" sz="1800" dirty="0" smtClean="0">
                <a:solidFill>
                  <a:srgbClr val="000000">
                    <a:alpha val="92000"/>
                  </a:srgbClr>
                </a:solidFill>
                <a:effectLst/>
                <a:latin typeface="HelveticaNeueLT Std Lt" panose="020B0403020202020204" pitchFamily="34" charset="0"/>
                <a:ea typeface="Calibri" panose="020F0502020204030204" pitchFamily="34" charset="0"/>
                <a:cs typeface="Calibri Light" panose="020F0302020204030204" pitchFamily="34" charset="0"/>
              </a:rPr>
              <a:t>To celebrate this history, we need to hear from you. However small the memory or big the moment, share a photo or story from your time with us at </a:t>
            </a:r>
            <a:r>
              <a:rPr lang="en-AU" sz="1800" b="1" dirty="0" smtClean="0">
                <a:solidFill>
                  <a:srgbClr val="000000">
                    <a:alpha val="92000"/>
                  </a:srgbClr>
                </a:solidFill>
                <a:effectLst/>
                <a:latin typeface="HelveticaNeueLT Std" panose="020B0604020202020204" pitchFamily="34" charset="0"/>
                <a:ea typeface="Calibri" panose="020F0502020204030204" pitchFamily="34" charset="0"/>
                <a:cs typeface="Calibri" panose="020F0502020204030204" pitchFamily="34" charset="0"/>
              </a:rPr>
              <a:t>law.anu.edu.au/</a:t>
            </a:r>
            <a:r>
              <a:rPr lang="en-AU" sz="1800" b="1" dirty="0" err="1" smtClean="0">
                <a:solidFill>
                  <a:srgbClr val="000000">
                    <a:alpha val="92000"/>
                  </a:srgbClr>
                </a:solidFill>
                <a:effectLst/>
                <a:latin typeface="HelveticaNeueLT Std" panose="020B0604020202020204" pitchFamily="34" charset="0"/>
                <a:ea typeface="Calibri" panose="020F0502020204030204" pitchFamily="34" charset="0"/>
                <a:cs typeface="Calibri" panose="020F0502020204030204" pitchFamily="34" charset="0"/>
              </a:rPr>
              <a:t>sixtyyears</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287" t="11092" r="2598"/>
          <a:stretch/>
        </p:blipFill>
        <p:spPr>
          <a:xfrm>
            <a:off x="539552" y="2636912"/>
            <a:ext cx="2160000" cy="140384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9552" y="1412776"/>
            <a:ext cx="2160000" cy="1133755"/>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9552" y="4103413"/>
            <a:ext cx="2160000" cy="1435154"/>
          </a:xfrm>
          <a:prstGeom prst="rect">
            <a:avLst/>
          </a:prstGeom>
        </p:spPr>
      </p:pic>
    </p:spTree>
    <p:extLst>
      <p:ext uri="{BB962C8B-B14F-4D97-AF65-F5344CB8AC3E}">
        <p14:creationId xmlns:p14="http://schemas.microsoft.com/office/powerpoint/2010/main" val="256908789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pic>
        <p:nvPicPr>
          <p:cNvPr id="8" name="Picture 9" descr="ANU_LOGO_WHIT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7544" y="332656"/>
            <a:ext cx="1511300" cy="5254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88024" y="4653136"/>
            <a:ext cx="3303435" cy="1440160"/>
          </a:xfrm>
          <a:prstGeom prst="rect">
            <a:avLst/>
          </a:prstGeom>
        </p:spPr>
      </p:pic>
    </p:spTree>
    <p:extLst>
      <p:ext uri="{BB962C8B-B14F-4D97-AF65-F5344CB8AC3E}">
        <p14:creationId xmlns:p14="http://schemas.microsoft.com/office/powerpoint/2010/main" val="20905082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Table Placeholder 2"/>
          <p:cNvSpPr>
            <a:spLocks noGrp="1"/>
          </p:cNvSpPr>
          <p:nvPr>
            <p:ph type="tbl" idx="1"/>
          </p:nvPr>
        </p:nvSpPr>
        <p:spPr>
          <a:xfrm>
            <a:off x="457200" y="1600200"/>
            <a:ext cx="8229600" cy="4495800"/>
          </a:xfrm>
          <a:prstGeom prst="rect">
            <a:avLst/>
          </a:prstGeom>
        </p:spPr>
        <p:txBody>
          <a:bodyPr/>
          <a:lstStyle/>
          <a:p>
            <a:endParaRPr lang="en-GB"/>
          </a:p>
        </p:txBody>
      </p:sp>
      <p:sp>
        <p:nvSpPr>
          <p:cNvPr id="4" name="Date Placeholder 3"/>
          <p:cNvSpPr>
            <a:spLocks noGrp="1"/>
          </p:cNvSpPr>
          <p:nvPr>
            <p:ph type="dt" sz="half" idx="10"/>
          </p:nvPr>
        </p:nvSpPr>
        <p:spPr>
          <a:xfrm>
            <a:off x="457200" y="6248400"/>
            <a:ext cx="2133600" cy="457200"/>
          </a:xfrm>
          <a:prstGeom prst="rect">
            <a:avLst/>
          </a:prstGeom>
        </p:spPr>
        <p:txBody>
          <a:bodyPr/>
          <a:lstStyle>
            <a:lvl1pPr>
              <a:defRPr/>
            </a:lvl1pPr>
          </a:lstStyle>
          <a:p>
            <a:r>
              <a:rPr lang="en-GB"/>
              <a:t>2</a:t>
            </a:r>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r>
              <a:rPr lang="en-GB"/>
              <a:t>Regulating the Digital Environment</a:t>
            </a:r>
          </a:p>
        </p:txBody>
      </p:sp>
      <p:sp>
        <p:nvSpPr>
          <p:cNvPr id="6" name="Slide Number Placeholder 5"/>
          <p:cNvSpPr>
            <a:spLocks noGrp="1"/>
          </p:cNvSpPr>
          <p:nvPr>
            <p:ph type="sldNum" sz="quarter" idx="12"/>
          </p:nvPr>
        </p:nvSpPr>
        <p:spPr>
          <a:xfrm>
            <a:off x="6553200" y="6248400"/>
            <a:ext cx="2133600" cy="457200"/>
          </a:xfrm>
          <a:prstGeom prst="rect">
            <a:avLst/>
          </a:prstGeom>
        </p:spPr>
        <p:txBody>
          <a:bodyPr/>
          <a:lstStyle>
            <a:lvl1pPr>
              <a:defRPr/>
            </a:lvl1pPr>
          </a:lstStyle>
          <a:p>
            <a:fld id="{6199CBF6-B5D1-4DDE-87E1-93C822EB0C98}" type="slidenum">
              <a:rPr lang="en-GB"/>
              <a:pPr/>
              <a:t>‹#›</a:t>
            </a:fld>
            <a:endParaRPr lang="en-GB"/>
          </a:p>
        </p:txBody>
      </p:sp>
    </p:spTree>
    <p:extLst>
      <p:ext uri="{BB962C8B-B14F-4D97-AF65-F5344CB8AC3E}">
        <p14:creationId xmlns:p14="http://schemas.microsoft.com/office/powerpoint/2010/main" val="251311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14D4E17-FD49-44D5-AD7A-5973182DB198}"/>
              </a:ext>
            </a:extLst>
          </p:cNvPr>
          <p:cNvSpPr>
            <a:spLocks noGrp="1"/>
          </p:cNvSpPr>
          <p:nvPr>
            <p:ph type="title" hasCustomPrompt="1"/>
          </p:nvPr>
        </p:nvSpPr>
        <p:spPr>
          <a:xfrm>
            <a:off x="628650" y="365126"/>
            <a:ext cx="7886700" cy="1325563"/>
          </a:xfrm>
          <a:prstGeom prst="rect">
            <a:avLst/>
          </a:prstGeom>
        </p:spPr>
        <p:txBody>
          <a:bodyPr vert="horz" lIns="91440" tIns="45720" rIns="91440" bIns="45720" rtlCol="0" anchor="ctr">
            <a:normAutofit/>
          </a:bodyPr>
          <a:lstStyle>
            <a:lvl1pPr>
              <a:defRPr>
                <a:solidFill>
                  <a:srgbClr val="A60F38"/>
                </a:solidFill>
              </a:defRPr>
            </a:lvl1pPr>
          </a:lstStyle>
          <a:p>
            <a:r>
              <a:rPr lang="en-US" dirty="0"/>
              <a:t>Click to add heading</a:t>
            </a:r>
          </a:p>
        </p:txBody>
      </p:sp>
      <p:sp>
        <p:nvSpPr>
          <p:cNvPr id="3" name="Text Placeholder 2">
            <a:extLst>
              <a:ext uri="{FF2B5EF4-FFF2-40B4-BE49-F238E27FC236}">
                <a16:creationId xmlns:a16="http://schemas.microsoft.com/office/drawing/2014/main" id="{CF0770DD-5620-4BC8-B0B1-139FE4053038}"/>
              </a:ext>
            </a:extLst>
          </p:cNvPr>
          <p:cNvSpPr>
            <a:spLocks noGrp="1"/>
          </p:cNvSpPr>
          <p:nvPr>
            <p:ph type="body" sz="quarter" idx="10" hasCustomPrompt="1"/>
          </p:nvPr>
        </p:nvSpPr>
        <p:spPr>
          <a:xfrm>
            <a:off x="628650" y="1955801"/>
            <a:ext cx="7886700" cy="4030330"/>
          </a:xfrm>
          <a:prstGeom prst="rect">
            <a:avLst/>
          </a:prstGeom>
        </p:spPr>
        <p:txBody>
          <a:bodyPr/>
          <a:lstStyle>
            <a:lvl1pPr marL="324000" indent="-324000" defTabSz="675000">
              <a:lnSpc>
                <a:spcPct val="100000"/>
              </a:lnSpc>
              <a:defRPr>
                <a:solidFill>
                  <a:schemeClr val="tx1"/>
                </a:solidFill>
                <a:latin typeface="+mn-lt"/>
              </a:defRPr>
            </a:lvl1pPr>
            <a:lvl2pPr marL="648000" indent="-324000" defTabSz="675000">
              <a:lnSpc>
                <a:spcPct val="100000"/>
              </a:lnSpc>
              <a:spcBef>
                <a:spcPts val="750"/>
              </a:spcBef>
              <a:defRPr>
                <a:solidFill>
                  <a:schemeClr val="accent4"/>
                </a:solidFill>
                <a:latin typeface="+mn-lt"/>
              </a:defRPr>
            </a:lvl2pPr>
            <a:lvl3pPr marL="999000" indent="-324000" defTabSz="675000">
              <a:lnSpc>
                <a:spcPct val="100000"/>
              </a:lnSpc>
              <a:spcBef>
                <a:spcPts val="750"/>
              </a:spcBef>
              <a:defRPr>
                <a:solidFill>
                  <a:schemeClr val="tx1"/>
                </a:solidFill>
                <a:latin typeface="+mn-lt"/>
              </a:defRPr>
            </a:lvl3pPr>
            <a:lvl4pPr marL="1350000" indent="-324000" defTabSz="675000">
              <a:lnSpc>
                <a:spcPct val="100000"/>
              </a:lnSpc>
              <a:spcBef>
                <a:spcPts val="750"/>
              </a:spcBef>
              <a:defRPr>
                <a:solidFill>
                  <a:schemeClr val="accent4"/>
                </a:solidFill>
                <a:latin typeface="+mn-lt"/>
              </a:defRPr>
            </a:lvl4pPr>
            <a:lvl5pPr marL="1674000" indent="-324000" defTabSz="675000">
              <a:lnSpc>
                <a:spcPct val="100000"/>
              </a:lnSpc>
              <a:spcBef>
                <a:spcPts val="750"/>
              </a:spcBef>
              <a:defRPr>
                <a:solidFill>
                  <a:schemeClr val="tx1"/>
                </a:solidFill>
                <a:latin typeface="+mn-l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Slide Number Placeholder 5"/>
          <p:cNvSpPr>
            <a:spLocks noGrp="1"/>
          </p:cNvSpPr>
          <p:nvPr>
            <p:ph type="sldNum" sz="quarter" idx="4"/>
          </p:nvPr>
        </p:nvSpPr>
        <p:spPr>
          <a:xfrm>
            <a:off x="241258" y="6213634"/>
            <a:ext cx="2057400" cy="365125"/>
          </a:xfrm>
          <a:prstGeom prst="rect">
            <a:avLst/>
          </a:prstGeom>
        </p:spPr>
        <p:txBody>
          <a:bodyPr vert="horz" lIns="0" tIns="45720" rIns="91440" bIns="0" rtlCol="0" anchor="b" anchorCtr="0"/>
          <a:lstStyle>
            <a:lvl1pPr algn="l">
              <a:defRPr sz="750">
                <a:solidFill>
                  <a:schemeClr val="tx1">
                    <a:tint val="75000"/>
                  </a:schemeClr>
                </a:solidFill>
                <a:latin typeface="Arial" panose="020B0604020202020204" pitchFamily="34" charset="0"/>
                <a:cs typeface="Arial" panose="020B0604020202020204" pitchFamily="34" charset="0"/>
              </a:defRPr>
            </a:lvl1pPr>
          </a:lstStyle>
          <a:p>
            <a:fld id="{A2912448-FEEC-49E8-9588-2DF1F90D57C2}" type="slidenum">
              <a:rPr lang="en-US" smtClean="0"/>
              <a:pPr/>
              <a:t>‹#›</a:t>
            </a:fld>
            <a:endParaRPr lang="en-US" dirty="0"/>
          </a:p>
        </p:txBody>
      </p:sp>
    </p:spTree>
    <p:extLst>
      <p:ext uri="{BB962C8B-B14F-4D97-AF65-F5344CB8AC3E}">
        <p14:creationId xmlns:p14="http://schemas.microsoft.com/office/powerpoint/2010/main" val="2571882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age Master">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457200" y="336629"/>
            <a:ext cx="8229600" cy="930040"/>
          </a:xfrm>
          <a:prstGeom prst="rect">
            <a:avLst/>
          </a:prstGeom>
        </p:spPr>
        <p:txBody>
          <a:bodyPr lIns="0" tIns="0" rIns="0" bIns="0">
            <a:normAutofit/>
          </a:bodyPr>
          <a:lstStyle>
            <a:lvl1pPr>
              <a:defRPr sz="4400" b="1">
                <a:solidFill>
                  <a:srgbClr val="283583"/>
                </a:solidFill>
                <a:latin typeface="Trebuchet MS" pitchFamily="34" charset="0"/>
              </a:defRPr>
            </a:lvl1pPr>
          </a:lstStyle>
          <a:p>
            <a:pPr lvl="0"/>
            <a:r>
              <a:rPr lang="en-GB" dirty="0"/>
              <a:t>Title here</a:t>
            </a:r>
          </a:p>
        </p:txBody>
      </p:sp>
      <p:sp>
        <p:nvSpPr>
          <p:cNvPr id="3" name="Text Placeholder 2"/>
          <p:cNvSpPr>
            <a:spLocks noGrp="1"/>
          </p:cNvSpPr>
          <p:nvPr>
            <p:ph type="body" sz="quarter" idx="11"/>
          </p:nvPr>
        </p:nvSpPr>
        <p:spPr>
          <a:xfrm>
            <a:off x="457200" y="1514007"/>
            <a:ext cx="8229600" cy="4227226"/>
          </a:xfrm>
          <a:prstGeom prst="rect">
            <a:avLst/>
          </a:prstGeom>
        </p:spPr>
        <p:txBody>
          <a:bodyPr/>
          <a:lstStyle>
            <a:lvl1pPr marL="571500" indent="-571500">
              <a:buFontTx/>
              <a:buBlip>
                <a:blip r:embed="rId2"/>
              </a:buBlip>
              <a:defRPr>
                <a:solidFill>
                  <a:schemeClr val="tx1">
                    <a:lumMod val="50000"/>
                  </a:schemeClr>
                </a:solidFill>
              </a:defRPr>
            </a:lvl1pPr>
            <a:lvl2pPr marL="900000" indent="-360000">
              <a:buFontTx/>
              <a:buBlip>
                <a:blip r:embed="rId2"/>
              </a:buBlip>
              <a:defRPr>
                <a:solidFill>
                  <a:schemeClr val="tx1">
                    <a:lumMod val="50000"/>
                  </a:schemeClr>
                </a:solidFill>
              </a:defRPr>
            </a:lvl2pPr>
            <a:lvl3pPr marL="1260000" indent="-288000">
              <a:buFontTx/>
              <a:buBlip>
                <a:blip r:embed="rId2"/>
              </a:buBlip>
              <a:defRPr>
                <a:solidFill>
                  <a:schemeClr val="tx1">
                    <a:lumMod val="50000"/>
                  </a:schemeClr>
                </a:solidFill>
              </a:defRPr>
            </a:lvl3pPr>
            <a:lvl4pPr marL="1600200" indent="-288000">
              <a:buFontTx/>
              <a:buBlip>
                <a:blip r:embed="rId2"/>
              </a:buBlip>
              <a:defRPr>
                <a:solidFill>
                  <a:schemeClr val="tx1">
                    <a:lumMod val="50000"/>
                  </a:schemeClr>
                </a:solidFill>
              </a:defRPr>
            </a:lvl4pPr>
            <a:lvl5pPr marL="1980000" indent="-252000">
              <a:buFontTx/>
              <a:buBlip>
                <a:blip r:embed="rId2"/>
              </a:buBlip>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873353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aseline="0">
                <a:solidFill>
                  <a:srgbClr val="52BDEC"/>
                </a:solidFill>
              </a:defRPr>
            </a:lvl1pPr>
          </a:lstStyle>
          <a:p>
            <a:r>
              <a:rPr lang="en-US" smtClean="0"/>
              <a:t>Click to edit Master title style</a:t>
            </a:r>
            <a:endParaRPr lang="nl-BE" dirty="0"/>
          </a:p>
        </p:txBody>
      </p:sp>
      <p:sp>
        <p:nvSpPr>
          <p:cNvPr id="6" name="Tijdelijke aanduiding voor tekst 2"/>
          <p:cNvSpPr>
            <a:spLocks noGrp="1"/>
          </p:cNvSpPr>
          <p:nvPr>
            <p:ph idx="1"/>
          </p:nvPr>
        </p:nvSpPr>
        <p:spPr>
          <a:xfrm>
            <a:off x="540000" y="1349999"/>
            <a:ext cx="8334000" cy="4428000"/>
          </a:xfrm>
          <a:prstGeom prst="rect">
            <a:avLst/>
          </a:prstGeom>
        </p:spPr>
        <p:txBody>
          <a:bodyPr rtlCol="0">
            <a:noAutofit/>
          </a:bodyPr>
          <a:lstStyle>
            <a:lvl1pP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dirty="0"/>
          </a:p>
        </p:txBody>
      </p:sp>
      <p:sp>
        <p:nvSpPr>
          <p:cNvPr id="4" name="Tijdelijke aanduiding voor datum 3"/>
          <p:cNvSpPr>
            <a:spLocks noGrp="1"/>
          </p:cNvSpPr>
          <p:nvPr>
            <p:ph type="dt" sz="half" idx="10"/>
          </p:nvPr>
        </p:nvSpPr>
        <p:spPr/>
        <p:txBody>
          <a:bodyPr/>
          <a:lstStyle>
            <a:lvl1pPr>
              <a:defRPr/>
            </a:lvl1pPr>
          </a:lstStyle>
          <a:p>
            <a:fld id="{02B84440-86BE-484C-BD11-14930D7D0A1C}" type="datetime1">
              <a:rPr lang="nl-BE"/>
              <a:pPr/>
              <a:t>13/04/2022</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7" name="Tijdelijke aanduiding voor dianummer 5"/>
          <p:cNvSpPr>
            <a:spLocks noGrp="1"/>
          </p:cNvSpPr>
          <p:nvPr>
            <p:ph type="sldNum" sz="quarter" idx="12"/>
          </p:nvPr>
        </p:nvSpPr>
        <p:spPr/>
        <p:txBody>
          <a:bodyPr/>
          <a:lstStyle>
            <a:lvl1pPr>
              <a:defRPr/>
            </a:lvl1pPr>
          </a:lstStyle>
          <a:p>
            <a:fld id="{BCCD1CBA-BD56-2C48-BB4F-16E653153490}" type="slidenum">
              <a:rPr lang="nl-BE"/>
              <a:pPr/>
              <a:t>‹#›</a:t>
            </a:fld>
            <a:endParaRPr lang="nl-BE"/>
          </a:p>
        </p:txBody>
      </p:sp>
    </p:spTree>
    <p:extLst>
      <p:ext uri="{BB962C8B-B14F-4D97-AF65-F5344CB8AC3E}">
        <p14:creationId xmlns:p14="http://schemas.microsoft.com/office/powerpoint/2010/main" val="228396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199" y="1916113"/>
            <a:ext cx="8240713"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F89FC6BB-8C27-F94A-91F2-E83A92A465D1}" type="slidenum">
              <a:rPr lang="en-AU" altLang="x-none" smtClean="0"/>
              <a:pPr/>
              <a:t>‹#›</a:t>
            </a:fld>
            <a:endParaRPr lang="en-AU" altLang="x-none"/>
          </a:p>
        </p:txBody>
      </p:sp>
    </p:spTree>
    <p:extLst>
      <p:ext uri="{BB962C8B-B14F-4D97-AF65-F5344CB8AC3E}">
        <p14:creationId xmlns:p14="http://schemas.microsoft.com/office/powerpoint/2010/main" val="15797149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14379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z="1200"/>
            </a:lvl1pPr>
          </a:lstStyle>
          <a:p>
            <a:endParaRPr lang="en-AU" altLang="x-none"/>
          </a:p>
        </p:txBody>
      </p:sp>
      <p:sp>
        <p:nvSpPr>
          <p:cNvPr id="5" name="Footer Placeholder 4"/>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6" name="Slide Number Placeholder 5"/>
          <p:cNvSpPr>
            <a:spLocks noGrp="1"/>
          </p:cNvSpPr>
          <p:nvPr>
            <p:ph type="sldNum" sz="quarter" idx="12"/>
          </p:nvPr>
        </p:nvSpPr>
        <p:spPr/>
        <p:txBody>
          <a:bodyPr/>
          <a:lstStyle>
            <a:lvl1pPr>
              <a:defRPr sz="1200"/>
            </a:lvl1pPr>
          </a:lstStyle>
          <a:p>
            <a:fld id="{7687EAC1-25B4-6649-AB5D-4B7E84931DA7}" type="slidenum">
              <a:rPr lang="en-AU" altLang="x-none" smtClean="0"/>
              <a:pPr/>
              <a:t>‹#›</a:t>
            </a:fld>
            <a:endParaRPr lang="en-AU" altLang="x-none"/>
          </a:p>
        </p:txBody>
      </p:sp>
    </p:spTree>
    <p:extLst>
      <p:ext uri="{BB962C8B-B14F-4D97-AF65-F5344CB8AC3E}">
        <p14:creationId xmlns:p14="http://schemas.microsoft.com/office/powerpoint/2010/main" val="9295594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16113"/>
            <a:ext cx="4038600"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16113"/>
            <a:ext cx="4038600" cy="38171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1DA24F7C-11E0-8C43-95D0-813906CF76BC}" type="slidenum">
              <a:rPr lang="en-AU" altLang="x-none" smtClean="0"/>
              <a:pPr/>
              <a:t>‹#›</a:t>
            </a:fld>
            <a:endParaRPr lang="en-AU" altLang="x-none"/>
          </a:p>
        </p:txBody>
      </p:sp>
    </p:spTree>
    <p:extLst>
      <p:ext uri="{BB962C8B-B14F-4D97-AF65-F5344CB8AC3E}">
        <p14:creationId xmlns:p14="http://schemas.microsoft.com/office/powerpoint/2010/main" val="1628165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519261"/>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885008"/>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30238" y="2768748"/>
            <a:ext cx="3868737" cy="2964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885008"/>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768748"/>
            <a:ext cx="3887788" cy="2964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z="1200"/>
            </a:lvl1pPr>
          </a:lstStyle>
          <a:p>
            <a:endParaRPr lang="en-AU" altLang="x-none"/>
          </a:p>
        </p:txBody>
      </p:sp>
      <p:sp>
        <p:nvSpPr>
          <p:cNvPr id="8" name="Footer Placeholder 7"/>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9" name="Slide Number Placeholder 8"/>
          <p:cNvSpPr>
            <a:spLocks noGrp="1"/>
          </p:cNvSpPr>
          <p:nvPr>
            <p:ph type="sldNum" sz="quarter" idx="12"/>
          </p:nvPr>
        </p:nvSpPr>
        <p:spPr/>
        <p:txBody>
          <a:bodyPr/>
          <a:lstStyle>
            <a:lvl1pPr>
              <a:defRPr sz="1200"/>
            </a:lvl1pPr>
          </a:lstStyle>
          <a:p>
            <a:fld id="{B5DB8171-D680-7343-8453-43227B20E101}" type="slidenum">
              <a:rPr lang="en-AU" altLang="x-none" smtClean="0"/>
              <a:pPr/>
              <a:t>‹#›</a:t>
            </a:fld>
            <a:endParaRPr lang="en-AU" altLang="x-none"/>
          </a:p>
        </p:txBody>
      </p:sp>
    </p:spTree>
    <p:extLst>
      <p:ext uri="{BB962C8B-B14F-4D97-AF65-F5344CB8AC3E}">
        <p14:creationId xmlns:p14="http://schemas.microsoft.com/office/powerpoint/2010/main" val="5628332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z="1200"/>
            </a:lvl1pPr>
          </a:lstStyle>
          <a:p>
            <a:endParaRPr lang="en-AU" altLang="x-none"/>
          </a:p>
        </p:txBody>
      </p:sp>
      <p:sp>
        <p:nvSpPr>
          <p:cNvPr id="4" name="Footer Placeholder 3"/>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5" name="Slide Number Placeholder 4"/>
          <p:cNvSpPr>
            <a:spLocks noGrp="1"/>
          </p:cNvSpPr>
          <p:nvPr>
            <p:ph type="sldNum" sz="quarter" idx="12"/>
          </p:nvPr>
        </p:nvSpPr>
        <p:spPr/>
        <p:txBody>
          <a:bodyPr/>
          <a:lstStyle>
            <a:lvl1pPr>
              <a:defRPr sz="1200"/>
            </a:lvl1pPr>
          </a:lstStyle>
          <a:p>
            <a:fld id="{D0817F97-46B2-A643-88E5-074E7847BE3C}" type="slidenum">
              <a:rPr lang="en-AU" altLang="x-none" smtClean="0"/>
              <a:pPr/>
              <a:t>‹#›</a:t>
            </a:fld>
            <a:endParaRPr lang="en-AU" altLang="x-none"/>
          </a:p>
        </p:txBody>
      </p:sp>
    </p:spTree>
    <p:extLst>
      <p:ext uri="{BB962C8B-B14F-4D97-AF65-F5344CB8AC3E}">
        <p14:creationId xmlns:p14="http://schemas.microsoft.com/office/powerpoint/2010/main" val="20205690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1200"/>
            </a:lvl1pPr>
          </a:lstStyle>
          <a:p>
            <a:endParaRPr lang="en-AU" altLang="x-none"/>
          </a:p>
        </p:txBody>
      </p:sp>
      <p:sp>
        <p:nvSpPr>
          <p:cNvPr id="3" name="Footer Placeholder 2"/>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4" name="Slide Number Placeholder 3"/>
          <p:cNvSpPr>
            <a:spLocks noGrp="1"/>
          </p:cNvSpPr>
          <p:nvPr>
            <p:ph type="sldNum" sz="quarter" idx="12"/>
          </p:nvPr>
        </p:nvSpPr>
        <p:spPr/>
        <p:txBody>
          <a:bodyPr/>
          <a:lstStyle>
            <a:lvl1pPr>
              <a:defRPr sz="1200"/>
            </a:lvl1pPr>
          </a:lstStyle>
          <a:p>
            <a:fld id="{B3BDD000-5D8E-4740-8C73-50BC10866A03}" type="slidenum">
              <a:rPr lang="en-AU" altLang="x-none" smtClean="0"/>
              <a:pPr/>
              <a:t>‹#›</a:t>
            </a:fld>
            <a:endParaRPr lang="en-AU" altLang="x-none"/>
          </a:p>
        </p:txBody>
      </p:sp>
    </p:spTree>
    <p:extLst>
      <p:ext uri="{BB962C8B-B14F-4D97-AF65-F5344CB8AC3E}">
        <p14:creationId xmlns:p14="http://schemas.microsoft.com/office/powerpoint/2010/main" val="154445786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676672"/>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859631"/>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281708"/>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BF5A8E7A-4098-AB4E-8356-97C0B71B5837}" type="slidenum">
              <a:rPr lang="en-AU" altLang="x-none" smtClean="0"/>
              <a:pPr/>
              <a:t>‹#›</a:t>
            </a:fld>
            <a:endParaRPr lang="en-AU" altLang="x-none"/>
          </a:p>
        </p:txBody>
      </p:sp>
    </p:spTree>
    <p:extLst>
      <p:ext uri="{BB962C8B-B14F-4D97-AF65-F5344CB8AC3E}">
        <p14:creationId xmlns:p14="http://schemas.microsoft.com/office/powerpoint/2010/main" val="10685125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676672"/>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1147663"/>
            <a:ext cx="4629150" cy="452288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281708"/>
            <a:ext cx="2949575" cy="33888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z="1200"/>
            </a:lvl1pPr>
          </a:lstStyle>
          <a:p>
            <a:endParaRPr lang="en-AU" altLang="x-none"/>
          </a:p>
        </p:txBody>
      </p:sp>
      <p:sp>
        <p:nvSpPr>
          <p:cNvPr id="6" name="Footer Placeholder 5"/>
          <p:cNvSpPr>
            <a:spLocks noGrp="1"/>
          </p:cNvSpPr>
          <p:nvPr>
            <p:ph type="ftr" sz="quarter" idx="11"/>
          </p:nvPr>
        </p:nvSpPr>
        <p:spPr/>
        <p:txBody>
          <a:bodyPr/>
          <a:lstStyle>
            <a:lvl1pPr>
              <a:defRPr sz="1200"/>
            </a:lvl1pPr>
          </a:lstStyle>
          <a:p>
            <a:r>
              <a:rPr lang="en-AU" altLang="x-none" smtClean="0"/>
              <a:t>Footer text goes in here</a:t>
            </a:r>
            <a:endParaRPr lang="en-AU" altLang="x-none" dirty="0"/>
          </a:p>
        </p:txBody>
      </p:sp>
      <p:sp>
        <p:nvSpPr>
          <p:cNvPr id="7" name="Slide Number Placeholder 6"/>
          <p:cNvSpPr>
            <a:spLocks noGrp="1"/>
          </p:cNvSpPr>
          <p:nvPr>
            <p:ph type="sldNum" sz="quarter" idx="12"/>
          </p:nvPr>
        </p:nvSpPr>
        <p:spPr/>
        <p:txBody>
          <a:bodyPr/>
          <a:lstStyle>
            <a:lvl1pPr>
              <a:defRPr sz="1200"/>
            </a:lvl1pPr>
          </a:lstStyle>
          <a:p>
            <a:fld id="{BBFA26A6-4122-6144-85F0-3BBCE759E0C0}" type="slidenum">
              <a:rPr lang="en-AU" altLang="x-none" smtClean="0"/>
              <a:pPr/>
              <a:t>‹#›</a:t>
            </a:fld>
            <a:endParaRPr lang="en-AU" altLang="x-none"/>
          </a:p>
        </p:txBody>
      </p:sp>
    </p:spTree>
    <p:extLst>
      <p:ext uri="{BB962C8B-B14F-4D97-AF65-F5344CB8AC3E}">
        <p14:creationId xmlns:p14="http://schemas.microsoft.com/office/powerpoint/2010/main" val="123255819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0" y="6597650"/>
            <a:ext cx="9144000" cy="260350"/>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 name="Rectangle 2"/>
          <p:cNvSpPr>
            <a:spLocks noGrp="1" noChangeArrowheads="1"/>
          </p:cNvSpPr>
          <p:nvPr>
            <p:ph type="title"/>
          </p:nvPr>
        </p:nvSpPr>
        <p:spPr bwMode="auto">
          <a:xfrm>
            <a:off x="468313" y="765175"/>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AU" altLang="x-none"/>
              <a:t>Click to edit Master title style</a:t>
            </a:r>
          </a:p>
        </p:txBody>
      </p:sp>
      <p:sp>
        <p:nvSpPr>
          <p:cNvPr id="1027" name="Rectangle 3"/>
          <p:cNvSpPr>
            <a:spLocks noGrp="1" noChangeArrowheads="1"/>
          </p:cNvSpPr>
          <p:nvPr>
            <p:ph type="body" idx="1"/>
          </p:nvPr>
        </p:nvSpPr>
        <p:spPr bwMode="auto">
          <a:xfrm>
            <a:off x="457200" y="1916113"/>
            <a:ext cx="8229600" cy="381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ltLang="x-none"/>
              <a:t>Click to edit Master text styles</a:t>
            </a:r>
          </a:p>
          <a:p>
            <a:pPr lvl="1"/>
            <a:r>
              <a:rPr lang="en-AU" altLang="x-none"/>
              <a:t>Second level</a:t>
            </a:r>
          </a:p>
          <a:p>
            <a:pPr lvl="2"/>
            <a:r>
              <a:rPr lang="en-AU" altLang="x-none"/>
              <a:t>Third level</a:t>
            </a:r>
          </a:p>
          <a:p>
            <a:pPr lvl="3"/>
            <a:r>
              <a:rPr lang="en-AU" altLang="x-none"/>
              <a:t>Fourth level</a:t>
            </a:r>
          </a:p>
          <a:p>
            <a:pPr lvl="4"/>
            <a:r>
              <a:rPr lang="en-AU" altLang="x-none"/>
              <a:t>Fifth level</a:t>
            </a:r>
          </a:p>
        </p:txBody>
      </p:sp>
      <p:sp>
        <p:nvSpPr>
          <p:cNvPr id="1028" name="Rectangle 4"/>
          <p:cNvSpPr>
            <a:spLocks noGrp="1" noChangeArrowheads="1"/>
          </p:cNvSpPr>
          <p:nvPr>
            <p:ph type="dt" sz="half" idx="2"/>
          </p:nvPr>
        </p:nvSpPr>
        <p:spPr bwMode="auto">
          <a:xfrm>
            <a:off x="5724525" y="6597650"/>
            <a:ext cx="2133600"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vl1pPr>
          </a:lstStyle>
          <a:p>
            <a:endParaRPr lang="en-AU" altLang="x-none"/>
          </a:p>
        </p:txBody>
      </p:sp>
      <p:sp>
        <p:nvSpPr>
          <p:cNvPr id="1029" name="Rectangle 5"/>
          <p:cNvSpPr>
            <a:spLocks noGrp="1" noChangeArrowheads="1"/>
          </p:cNvSpPr>
          <p:nvPr>
            <p:ph type="ftr" sz="quarter" idx="3"/>
          </p:nvPr>
        </p:nvSpPr>
        <p:spPr bwMode="auto">
          <a:xfrm>
            <a:off x="395288" y="6597650"/>
            <a:ext cx="5040312"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vl1pPr>
          </a:lstStyle>
          <a:p>
            <a:r>
              <a:rPr lang="en-AU" altLang="x-none"/>
              <a:t>Footer text goes in here</a:t>
            </a:r>
          </a:p>
        </p:txBody>
      </p:sp>
      <p:sp>
        <p:nvSpPr>
          <p:cNvPr id="1030" name="Rectangle 6"/>
          <p:cNvSpPr>
            <a:spLocks noGrp="1" noChangeArrowheads="1"/>
          </p:cNvSpPr>
          <p:nvPr>
            <p:ph type="sldNum" sz="quarter" idx="4"/>
          </p:nvPr>
        </p:nvSpPr>
        <p:spPr bwMode="auto">
          <a:xfrm>
            <a:off x="8101013" y="6597650"/>
            <a:ext cx="5857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E0600C36-DE0C-DF4C-AAF5-1561733FE351}" type="slidenum">
              <a:rPr lang="en-AU" altLang="x-none"/>
              <a:pPr/>
              <a:t>‹#›</a:t>
            </a:fld>
            <a:endParaRPr lang="en-AU" altLang="x-none"/>
          </a:p>
        </p:txBody>
      </p:sp>
      <p:sp>
        <p:nvSpPr>
          <p:cNvPr id="1031" name="Rectangle 7"/>
          <p:cNvSpPr>
            <a:spLocks noChangeArrowheads="1"/>
          </p:cNvSpPr>
          <p:nvPr/>
        </p:nvSpPr>
        <p:spPr bwMode="auto">
          <a:xfrm>
            <a:off x="0" y="0"/>
            <a:ext cx="9144000" cy="7651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x-none" altLang="x-none"/>
          </a:p>
        </p:txBody>
      </p:sp>
      <p:pic>
        <p:nvPicPr>
          <p:cNvPr id="1033" name="Picture 9" descr="ANU_LOGO_WHIT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8313" y="115888"/>
            <a:ext cx="1511300" cy="5254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345013" y="5796028"/>
            <a:ext cx="1512000" cy="67614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4" r:id="rId14"/>
    <p:sldLayoutId id="2147483666" r:id="rId15"/>
    <p:sldLayoutId id="2147483667" r:id="rId16"/>
    <p:sldLayoutId id="2147483668" r:id="rId17"/>
  </p:sldLayoutIdLst>
  <p:timing>
    <p:tnLst>
      <p:par>
        <p:cTn id="1" dur="indefinite" restart="never" nodeType="tmRoot"/>
      </p:par>
    </p:tnLst>
  </p:timing>
  <p:hf hdr="0" ftr="0" dt="0"/>
  <p:txStyles>
    <p:title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damian.Clifford@anu.edu.a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www.homeaffairs.gov.au/cyber-security-subsite/files/cyber-security-strategy-2020.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homeaffairs.gov.au/cyber-security-subsite/files/cyber-security-strategy-2020.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Grp="1" noChangeArrowheads="1"/>
          </p:cNvSpPr>
          <p:nvPr>
            <p:ph type="subTitle" idx="1"/>
          </p:nvPr>
        </p:nvSpPr>
        <p:spPr>
          <a:xfrm>
            <a:off x="468313" y="4652963"/>
            <a:ext cx="8280400" cy="1107996"/>
          </a:xfrm>
        </p:spPr>
        <p:txBody>
          <a:bodyPr/>
          <a:lstStyle/>
          <a:p>
            <a:pPr>
              <a:lnSpc>
                <a:spcPct val="150000"/>
              </a:lnSpc>
            </a:pPr>
            <a:r>
              <a:rPr lang="en-AU" altLang="x-none" dirty="0" smtClean="0"/>
              <a:t>Dr Damian Clifford</a:t>
            </a:r>
            <a:br>
              <a:rPr lang="en-AU" altLang="x-none" dirty="0" smtClean="0"/>
            </a:br>
            <a:r>
              <a:rPr lang="en-AU" altLang="x-none" sz="1600" dirty="0" smtClean="0">
                <a:hlinkClick r:id="rId2"/>
              </a:rPr>
              <a:t>damian.clifford@anu.edu.au</a:t>
            </a:r>
            <a:endParaRPr lang="x-none" altLang="x-none" sz="3200" dirty="0"/>
          </a:p>
        </p:txBody>
      </p:sp>
      <p:sp>
        <p:nvSpPr>
          <p:cNvPr id="20484" name="Rectangle 4"/>
          <p:cNvSpPr>
            <a:spLocks noGrp="1" noChangeArrowheads="1"/>
          </p:cNvSpPr>
          <p:nvPr>
            <p:ph type="ctrTitle"/>
          </p:nvPr>
        </p:nvSpPr>
        <p:spPr>
          <a:xfrm>
            <a:off x="504825" y="1948190"/>
            <a:ext cx="8207375" cy="1569660"/>
          </a:xfrm>
        </p:spPr>
        <p:txBody>
          <a:bodyPr/>
          <a:lstStyle/>
          <a:p>
            <a:r>
              <a:rPr lang="en-AU" altLang="x-none" b="1" dirty="0"/>
              <a:t>Cyber, Risk and Human Rights</a:t>
            </a:r>
            <a:br>
              <a:rPr lang="en-AU" altLang="x-none" b="1" dirty="0"/>
            </a:br>
            <a:r>
              <a:rPr lang="en-AU" altLang="x-none" b="1" dirty="0"/>
              <a:t/>
            </a:r>
            <a:br>
              <a:rPr lang="en-AU" altLang="x-none" b="1" dirty="0"/>
            </a:br>
            <a:r>
              <a:rPr lang="en-AU" altLang="x-none" sz="2400" b="1" dirty="0" smtClean="0"/>
              <a:t>LAWS8077 – CYBER LAW</a:t>
            </a:r>
            <a:endParaRPr lang="x-none" altLang="x-none"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10</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The problem of supply chains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20" y="2138251"/>
            <a:ext cx="7668344" cy="3618220"/>
          </a:xfrm>
          <a:prstGeom prst="rect">
            <a:avLst/>
          </a:prstGeom>
        </p:spPr>
      </p:pic>
    </p:spTree>
    <p:extLst>
      <p:ext uri="{BB962C8B-B14F-4D97-AF65-F5344CB8AC3E}">
        <p14:creationId xmlns:p14="http://schemas.microsoft.com/office/powerpoint/2010/main" val="3742080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089FF7-9FF6-4651-A053-27FC75A07520}"/>
              </a:ext>
            </a:extLst>
          </p:cNvPr>
          <p:cNvSpPr>
            <a:spLocks noGrp="1"/>
          </p:cNvSpPr>
          <p:nvPr>
            <p:ph type="body" sz="quarter" idx="10"/>
          </p:nvPr>
        </p:nvSpPr>
        <p:spPr/>
        <p:txBody>
          <a:bodyPr/>
          <a:lstStyle/>
          <a:p>
            <a:pPr lvl="0"/>
            <a:r>
              <a:rPr lang="en-AU" sz="2400" dirty="0"/>
              <a:t>Who </a:t>
            </a:r>
            <a:r>
              <a:rPr lang="en-AU" sz="2400" dirty="0" smtClean="0"/>
              <a:t>controls the </a:t>
            </a:r>
            <a:r>
              <a:rPr lang="en-AU" sz="2400" dirty="0"/>
              <a:t>security risks?  </a:t>
            </a:r>
            <a:r>
              <a:rPr lang="en-AU" sz="2400" dirty="0" smtClean="0"/>
              <a:t>(vendors of technological solutions, </a:t>
            </a:r>
            <a:r>
              <a:rPr lang="en-AU" sz="2400" dirty="0"/>
              <a:t>their supply chain and customers)</a:t>
            </a:r>
          </a:p>
          <a:p>
            <a:pPr lvl="0"/>
            <a:r>
              <a:rPr lang="en-AU" sz="2400" dirty="0"/>
              <a:t>How do you divide </a:t>
            </a:r>
            <a:r>
              <a:rPr lang="en-AU" sz="2400" dirty="0" smtClean="0"/>
              <a:t>responsibility? Think about the role of commercial and consumer contracts here for instance.</a:t>
            </a:r>
          </a:p>
          <a:p>
            <a:pPr lvl="0"/>
            <a:r>
              <a:rPr lang="en-AU" sz="2400" dirty="0" smtClean="0"/>
              <a:t>Complexity is a big issue here.</a:t>
            </a:r>
            <a:endParaRPr lang="en-AU" sz="2400" dirty="0"/>
          </a:p>
        </p:txBody>
      </p:sp>
      <p:sp>
        <p:nvSpPr>
          <p:cNvPr id="4" name="Slide Number Placeholder 3">
            <a:extLst>
              <a:ext uri="{FF2B5EF4-FFF2-40B4-BE49-F238E27FC236}">
                <a16:creationId xmlns:a16="http://schemas.microsoft.com/office/drawing/2014/main" id="{5BF196C4-3E25-405A-BE85-20EA91EBD4A6}"/>
              </a:ext>
            </a:extLst>
          </p:cNvPr>
          <p:cNvSpPr>
            <a:spLocks noGrp="1"/>
          </p:cNvSpPr>
          <p:nvPr>
            <p:ph type="sldNum" sz="quarter" idx="4"/>
          </p:nvPr>
        </p:nvSpPr>
        <p:spPr/>
        <p:txBody>
          <a:bodyPr/>
          <a:lstStyle/>
          <a:p>
            <a:fld id="{A2912448-FEEC-49E8-9588-2DF1F90D57C2}" type="slidenum">
              <a:rPr lang="en-US" smtClean="0"/>
              <a:pPr/>
              <a:t>11</a:t>
            </a:fld>
            <a:endParaRPr lang="en-US" dirty="0"/>
          </a:p>
        </p:txBody>
      </p:sp>
      <p:sp>
        <p:nvSpPr>
          <p:cNvPr id="6"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9056312"/>
      </p:ext>
    </p:extLst>
  </p:cSld>
  <p:clrMapOvr>
    <a:masterClrMapping/>
  </p:clrMapOvr>
  <mc:AlternateContent xmlns:mc="http://schemas.openxmlformats.org/markup-compatibility/2006" xmlns:p14="http://schemas.microsoft.com/office/powerpoint/2010/main">
    <mc:Choice Requires="p14">
      <p:transition spd="slow" p14:dur="2000" advTm="133731"/>
    </mc:Choice>
    <mc:Fallback xmlns="">
      <p:transition spd="slow" advTm="13373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12</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7046" y="1916113"/>
            <a:ext cx="7261020" cy="3816350"/>
          </a:xfrm>
        </p:spPr>
      </p:pic>
    </p:spTree>
    <p:extLst>
      <p:ext uri="{BB962C8B-B14F-4D97-AF65-F5344CB8AC3E}">
        <p14:creationId xmlns:p14="http://schemas.microsoft.com/office/powerpoint/2010/main" val="27057453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087" y="2114925"/>
            <a:ext cx="8240713" cy="3817143"/>
          </a:xfrm>
        </p:spPr>
        <p:txBody>
          <a:bodyPr/>
          <a:lstStyle/>
          <a:p>
            <a:r>
              <a:rPr lang="en-AU" sz="2400" dirty="0" smtClean="0"/>
              <a:t>An effective cyber security plan involves establishing a security aware culture and it isn’t all about technical solutions </a:t>
            </a:r>
          </a:p>
          <a:p>
            <a:r>
              <a:rPr lang="en-AU" sz="2400" dirty="0" smtClean="0"/>
              <a:t>Policies and procedures need to be clear and a focus on improving processes can have a positive impact on behaviour.</a:t>
            </a:r>
          </a:p>
          <a:p>
            <a:r>
              <a:rPr lang="en-AU" sz="2400" dirty="0" smtClean="0"/>
              <a:t>It also requires investment.</a:t>
            </a:r>
            <a:endParaRPr lang="en-AU" sz="2400" dirty="0"/>
          </a:p>
        </p:txBody>
      </p:sp>
      <p:sp>
        <p:nvSpPr>
          <p:cNvPr id="4" name="Slide Number Placeholder 3"/>
          <p:cNvSpPr>
            <a:spLocks noGrp="1"/>
          </p:cNvSpPr>
          <p:nvPr>
            <p:ph type="sldNum" sz="quarter" idx="12"/>
          </p:nvPr>
        </p:nvSpPr>
        <p:spPr/>
        <p:txBody>
          <a:bodyPr/>
          <a:lstStyle/>
          <a:p>
            <a:fld id="{F89FC6BB-8C27-F94A-91F2-E83A92A465D1}" type="slidenum">
              <a:rPr lang="en-AU" altLang="x-none" smtClean="0"/>
              <a:pPr/>
              <a:t>13</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87907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14</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4460" y="1916113"/>
            <a:ext cx="4466192" cy="3816350"/>
          </a:xfrm>
        </p:spPr>
      </p:pic>
    </p:spTree>
    <p:extLst>
      <p:ext uri="{BB962C8B-B14F-4D97-AF65-F5344CB8AC3E}">
        <p14:creationId xmlns:p14="http://schemas.microsoft.com/office/powerpoint/2010/main" val="3168659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15</a:t>
            </a:fld>
            <a:endParaRPr lang="en-AU" altLang="x-none"/>
          </a:p>
        </p:txBody>
      </p:sp>
      <p:sp>
        <p:nvSpPr>
          <p:cNvPr id="5" name="Rectangle 2"/>
          <p:cNvSpPr>
            <a:spLocks noGrp="1" noChangeArrowheads="1"/>
          </p:cNvSpPr>
          <p:nvPr>
            <p:ph type="title"/>
          </p:nvPr>
        </p:nvSpPr>
        <p:spPr>
          <a:xfrm>
            <a:off x="539552" y="2996952"/>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Do you see any challenges in applying some of these systems and processes?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68164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16</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2008" y="1916113"/>
            <a:ext cx="5731097" cy="3816350"/>
          </a:xfrm>
        </p:spPr>
      </p:pic>
    </p:spTree>
    <p:extLst>
      <p:ext uri="{BB962C8B-B14F-4D97-AF65-F5344CB8AC3E}">
        <p14:creationId xmlns:p14="http://schemas.microsoft.com/office/powerpoint/2010/main" val="1875739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17</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and consumer products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1194" y="2159631"/>
            <a:ext cx="4701374" cy="3816350"/>
          </a:xfrm>
        </p:spPr>
      </p:pic>
    </p:spTree>
    <p:extLst>
      <p:ext uri="{BB962C8B-B14F-4D97-AF65-F5344CB8AC3E}">
        <p14:creationId xmlns:p14="http://schemas.microsoft.com/office/powerpoint/2010/main" val="22542691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085301" y="1945388"/>
            <a:ext cx="5912604" cy="4227226"/>
          </a:xfrm>
        </p:spPr>
        <p:txBody>
          <a:bodyPr/>
          <a:lstStyle/>
          <a:p>
            <a:pPr marL="0" indent="0">
              <a:spcBef>
                <a:spcPts val="600"/>
              </a:spcBef>
              <a:spcAft>
                <a:spcPts val="600"/>
              </a:spcAft>
              <a:buNone/>
            </a:pPr>
            <a:r>
              <a:rPr lang="en-GB" sz="2400" dirty="0"/>
              <a:t>Children have rights because they are </a:t>
            </a:r>
            <a:r>
              <a:rPr lang="en-GB" sz="2400" b="1" dirty="0"/>
              <a:t>humans</a:t>
            </a:r>
            <a:r>
              <a:rPr lang="en-GB" sz="2400" dirty="0"/>
              <a:t> </a:t>
            </a:r>
          </a:p>
          <a:p>
            <a:pPr marL="0" indent="0">
              <a:spcBef>
                <a:spcPts val="600"/>
              </a:spcBef>
              <a:spcAft>
                <a:spcPts val="600"/>
              </a:spcAft>
              <a:buNone/>
            </a:pPr>
            <a:endParaRPr lang="en-GB" sz="2400" dirty="0"/>
          </a:p>
          <a:p>
            <a:pPr marL="0" indent="0">
              <a:spcBef>
                <a:spcPts val="600"/>
              </a:spcBef>
              <a:spcAft>
                <a:spcPts val="600"/>
              </a:spcAft>
              <a:buNone/>
            </a:pPr>
            <a:endParaRPr lang="en-GB" sz="2400" dirty="0"/>
          </a:p>
          <a:p>
            <a:pPr marL="0" indent="0">
              <a:spcBef>
                <a:spcPts val="600"/>
              </a:spcBef>
              <a:spcAft>
                <a:spcPts val="600"/>
              </a:spcAft>
              <a:buNone/>
            </a:pPr>
            <a:endParaRPr lang="en-GB" sz="2400" dirty="0"/>
          </a:p>
          <a:p>
            <a:pPr marL="0" indent="0">
              <a:spcBef>
                <a:spcPts val="600"/>
              </a:spcBef>
              <a:spcAft>
                <a:spcPts val="600"/>
              </a:spcAft>
              <a:buNone/>
            </a:pPr>
            <a:r>
              <a:rPr lang="en-GB" sz="2400" dirty="0"/>
              <a:t>UNCRC – </a:t>
            </a:r>
            <a:r>
              <a:rPr lang="en-GB" sz="2400" b="1" dirty="0"/>
              <a:t>distinct</a:t>
            </a:r>
            <a:r>
              <a:rPr lang="en-GB" sz="2400" dirty="0"/>
              <a:t> subset of human rights</a:t>
            </a:r>
          </a:p>
          <a:p>
            <a:pPr marL="0" indent="0">
              <a:spcBef>
                <a:spcPts val="600"/>
              </a:spcBef>
              <a:spcAft>
                <a:spcPts val="600"/>
              </a:spcAft>
              <a:buNone/>
            </a:pPr>
            <a:r>
              <a:rPr lang="en-GB" sz="2400" dirty="0"/>
              <a:t>Children are </a:t>
            </a:r>
            <a:r>
              <a:rPr lang="en-GB" sz="2400" b="1" dirty="0"/>
              <a:t>active</a:t>
            </a:r>
            <a:r>
              <a:rPr lang="en-GB" sz="2400" dirty="0"/>
              <a:t> right holders, because they are </a:t>
            </a:r>
            <a:r>
              <a:rPr lang="en-GB" sz="2400" b="1" dirty="0"/>
              <a:t>children</a:t>
            </a:r>
          </a:p>
          <a:p>
            <a:pPr marL="0" indent="0">
              <a:spcBef>
                <a:spcPts val="600"/>
              </a:spcBef>
              <a:spcAft>
                <a:spcPts val="600"/>
              </a:spcAft>
              <a:buNone/>
            </a:pPr>
            <a:endParaRPr lang="en-GB" sz="2400" dirty="0"/>
          </a:p>
        </p:txBody>
      </p:sp>
      <p:pic>
        <p:nvPicPr>
          <p:cNvPr id="4" name="Content Placeholder 5">
            <a:extLst>
              <a:ext uri="{FF2B5EF4-FFF2-40B4-BE49-F238E27FC236}">
                <a16:creationId xmlns:a16="http://schemas.microsoft.com/office/drawing/2014/main" id="{D66C5D05-CF64-AD44-A057-689056869BC2}"/>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20117" y="4531580"/>
            <a:ext cx="2411358" cy="715629"/>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117" y="2636912"/>
            <a:ext cx="1377894" cy="551273"/>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688" y="2636912"/>
            <a:ext cx="1038892" cy="551273"/>
          </a:xfrm>
          <a:prstGeom prst="rect">
            <a:avLst/>
          </a:prstGeom>
          <a:effectLst>
            <a:outerShdw blurRad="50800" dist="38100" dir="2700000" algn="tl" rotWithShape="0">
              <a:prstClr val="black">
                <a:alpha val="40000"/>
              </a:prstClr>
            </a:outerShdw>
          </a:effectLst>
        </p:spPr>
      </p:pic>
      <p:sp>
        <p:nvSpPr>
          <p:cNvPr id="8" name="Rechthoek 7">
            <a:extLst>
              <a:ext uri="{FF2B5EF4-FFF2-40B4-BE49-F238E27FC236}">
                <a16:creationId xmlns:a16="http://schemas.microsoft.com/office/drawing/2014/main" id="{B0593A60-8144-B640-B695-0649DFF44266}"/>
              </a:ext>
            </a:extLst>
          </p:cNvPr>
          <p:cNvSpPr/>
          <p:nvPr/>
        </p:nvSpPr>
        <p:spPr>
          <a:xfrm>
            <a:off x="320117" y="1964717"/>
            <a:ext cx="2202356" cy="49784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200" dirty="0"/>
              <a:t>United Nations Universal </a:t>
            </a:r>
            <a:r>
              <a:rPr lang="nl-NL" sz="1200" dirty="0" err="1"/>
              <a:t>Declaration</a:t>
            </a:r>
            <a:r>
              <a:rPr lang="nl-NL" sz="1200" dirty="0"/>
              <a:t> of Human </a:t>
            </a:r>
            <a:r>
              <a:rPr lang="nl-NL" sz="1200" dirty="0" err="1"/>
              <a:t>Rights</a:t>
            </a:r>
            <a:endParaRPr lang="nl-NL" sz="1200" dirty="0"/>
          </a:p>
        </p:txBody>
      </p:sp>
      <p:sp>
        <p:nvSpPr>
          <p:cNvPr id="9" name="Rectangle 2"/>
          <p:cNvSpPr txBox="1">
            <a:spLocks noChangeArrowheads="1"/>
          </p:cNvSpPr>
          <p:nvPr/>
        </p:nvSpPr>
        <p:spPr>
          <a:xfrm>
            <a:off x="251520" y="980728"/>
            <a:ext cx="8280722" cy="1143000"/>
          </a:xfrm>
          <a:prstGeom prst="rect">
            <a:avLst/>
          </a:prstGeom>
        </p:spPr>
        <p:txBody>
          <a:bodyPr>
            <a:noAutofit/>
          </a:bodyPr>
          <a:lst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and Children’s Rights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05426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2D6DA8D0-85BA-0446-9DBA-483356E3D46D}"/>
              </a:ext>
            </a:extLst>
          </p:cNvPr>
          <p:cNvSpPr>
            <a:spLocks noGrp="1"/>
          </p:cNvSpPr>
          <p:nvPr>
            <p:ph type="body" sz="quarter" idx="11"/>
          </p:nvPr>
        </p:nvSpPr>
        <p:spPr/>
        <p:txBody>
          <a:bodyPr/>
          <a:lstStyle/>
          <a:p>
            <a:pPr marL="0" indent="0">
              <a:buNone/>
            </a:pPr>
            <a:endParaRPr lang="nl-BE" sz="2000" dirty="0">
              <a:solidFill>
                <a:srgbClr val="292929"/>
              </a:solidFill>
              <a:sym typeface="Wingdings" pitchFamily="2" charset="2"/>
            </a:endParaRPr>
          </a:p>
          <a:p>
            <a:pPr marL="0" indent="0">
              <a:buNone/>
            </a:pPr>
            <a:r>
              <a:rPr lang="nl-BE" sz="2400" dirty="0">
                <a:solidFill>
                  <a:srgbClr val="292929"/>
                </a:solidFill>
              </a:rPr>
              <a:t>Underlying goal = right to ‘optimal’ development</a:t>
            </a:r>
            <a:endParaRPr lang="nl-NL" sz="2400" dirty="0"/>
          </a:p>
          <a:p>
            <a:pPr marL="0" indent="0">
              <a:buNone/>
            </a:pPr>
            <a:r>
              <a:rPr lang="nl-NL" sz="2400" dirty="0" err="1"/>
              <a:t>Multidimensional</a:t>
            </a:r>
            <a:r>
              <a:rPr lang="nl-NL" sz="2400" dirty="0"/>
              <a:t> </a:t>
            </a:r>
            <a:r>
              <a:rPr lang="en-GB" sz="2400" dirty="0"/>
              <a:t>“Three P’s”</a:t>
            </a:r>
          </a:p>
          <a:p>
            <a:pPr marL="0" indent="0">
              <a:buNone/>
            </a:pPr>
            <a:endParaRPr lang="nl-NL" sz="2400" dirty="0"/>
          </a:p>
          <a:p>
            <a:pPr marL="0" indent="0">
              <a:buNone/>
            </a:pPr>
            <a:endParaRPr lang="nl-NL" sz="2400" dirty="0"/>
          </a:p>
        </p:txBody>
      </p:sp>
      <p:graphicFrame>
        <p:nvGraphicFramePr>
          <p:cNvPr id="5" name="Diagram 4">
            <a:extLst>
              <a:ext uri="{FF2B5EF4-FFF2-40B4-BE49-F238E27FC236}">
                <a16:creationId xmlns:a16="http://schemas.microsoft.com/office/drawing/2014/main" id="{3C8D386D-4BD3-2644-9DEE-94050C7E9E12}"/>
              </a:ext>
            </a:extLst>
          </p:cNvPr>
          <p:cNvGraphicFramePr/>
          <p:nvPr/>
        </p:nvGraphicFramePr>
        <p:xfrm>
          <a:off x="846056" y="3429000"/>
          <a:ext cx="2899767" cy="2216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hthoek 16">
            <a:extLst>
              <a:ext uri="{FF2B5EF4-FFF2-40B4-BE49-F238E27FC236}">
                <a16:creationId xmlns:a16="http://schemas.microsoft.com/office/drawing/2014/main" id="{5CDB1205-9D8F-664E-B2CE-17F12E128D9E}"/>
              </a:ext>
            </a:extLst>
          </p:cNvPr>
          <p:cNvSpPr/>
          <p:nvPr/>
        </p:nvSpPr>
        <p:spPr>
          <a:xfrm>
            <a:off x="4499992" y="3356992"/>
            <a:ext cx="3827863" cy="2216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b="1" dirty="0">
                <a:solidFill>
                  <a:schemeClr val="bg1"/>
                </a:solidFill>
              </a:rPr>
              <a:t>The regulatory protections for children online (for instance in data protection law) have to attain a balance between protection, participation and provision.</a:t>
            </a:r>
          </a:p>
        </p:txBody>
      </p:sp>
      <p:sp>
        <p:nvSpPr>
          <p:cNvPr id="7" name="Rectangle 2"/>
          <p:cNvSpPr txBox="1">
            <a:spLocks noChangeArrowheads="1"/>
          </p:cNvSpPr>
          <p:nvPr/>
        </p:nvSpPr>
        <p:spPr>
          <a:xfrm>
            <a:off x="251520" y="980728"/>
            <a:ext cx="8280722" cy="1143000"/>
          </a:xfrm>
          <a:prstGeom prst="rect">
            <a:avLst/>
          </a:prstGeom>
        </p:spPr>
        <p:txBody>
          <a:bodyPr>
            <a:noAutofit/>
          </a:bodyPr>
          <a:lst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and Children’s Rights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533438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99CBF6-B5D1-4DDE-87E1-93C822EB0C98}" type="slidenum">
              <a:rPr lang="en-GB" smtClean="0"/>
              <a:pPr/>
              <a:t>2</a:t>
            </a:fld>
            <a:endParaRPr lang="en-GB"/>
          </a:p>
        </p:txBody>
      </p:sp>
      <p:sp>
        <p:nvSpPr>
          <p:cNvPr id="5" name="Rectangle 2"/>
          <p:cNvSpPr txBox="1">
            <a:spLocks noChangeArrowheads="1"/>
          </p:cNvSpPr>
          <p:nvPr/>
        </p:nvSpPr>
        <p:spPr bwMode="auto">
          <a:xfrm>
            <a:off x="139382" y="1124744"/>
            <a:ext cx="734843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SEMINAR OVERVIEW</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72851" y="2492896"/>
            <a:ext cx="8753098" cy="2031325"/>
          </a:xfrm>
          <a:prstGeom prst="rect">
            <a:avLst/>
          </a:prstGeom>
        </p:spPr>
        <p:txBody>
          <a:bodyPr wrap="square">
            <a:spAutoFit/>
          </a:bodyPr>
          <a:lstStyle/>
          <a:p>
            <a:pPr marL="457200" indent="-457200">
              <a:lnSpc>
                <a:spcPct val="90000"/>
              </a:lnSpc>
              <a:buFont typeface="+mj-lt"/>
              <a:buAutoNum type="arabicPeriod"/>
            </a:pPr>
            <a:r>
              <a:rPr lang="en-AU" sz="2000" dirty="0" smtClean="0">
                <a:solidFill>
                  <a:srgbClr val="292929"/>
                </a:solidFill>
              </a:rPr>
              <a:t>Recap</a:t>
            </a:r>
          </a:p>
          <a:p>
            <a:pPr marL="457200" indent="-457200">
              <a:lnSpc>
                <a:spcPct val="90000"/>
              </a:lnSpc>
              <a:buFont typeface="+mj-lt"/>
              <a:buAutoNum type="arabicPeriod"/>
            </a:pPr>
            <a:r>
              <a:rPr lang="en-AU" sz="2000" dirty="0" smtClean="0">
                <a:solidFill>
                  <a:srgbClr val="292929"/>
                </a:solidFill>
              </a:rPr>
              <a:t>Cyber security and risk </a:t>
            </a:r>
            <a:endParaRPr lang="en-AU" sz="2000" dirty="0">
              <a:solidFill>
                <a:srgbClr val="292929"/>
              </a:solidFill>
            </a:endParaRPr>
          </a:p>
          <a:p>
            <a:pPr marL="457200" indent="-457200">
              <a:lnSpc>
                <a:spcPct val="90000"/>
              </a:lnSpc>
              <a:buFont typeface="+mj-lt"/>
              <a:buAutoNum type="arabicPeriod"/>
            </a:pPr>
            <a:r>
              <a:rPr lang="en-AU" sz="2000" dirty="0">
                <a:solidFill>
                  <a:srgbClr val="292929"/>
                </a:solidFill>
              </a:rPr>
              <a:t>Architecture – </a:t>
            </a:r>
            <a:r>
              <a:rPr lang="en-AU" sz="2000" dirty="0" smtClean="0">
                <a:solidFill>
                  <a:srgbClr val="292929"/>
                </a:solidFill>
              </a:rPr>
              <a:t>‘</a:t>
            </a:r>
            <a:r>
              <a:rPr lang="en-AU" sz="2000" dirty="0">
                <a:solidFill>
                  <a:srgbClr val="292929"/>
                </a:solidFill>
              </a:rPr>
              <a:t>Code’ is the </a:t>
            </a:r>
            <a:r>
              <a:rPr lang="en-AU" sz="2000" dirty="0" smtClean="0">
                <a:solidFill>
                  <a:srgbClr val="292929"/>
                </a:solidFill>
              </a:rPr>
              <a:t>equivalent</a:t>
            </a:r>
          </a:p>
          <a:p>
            <a:pPr marL="457200" indent="-457200">
              <a:lnSpc>
                <a:spcPct val="90000"/>
              </a:lnSpc>
              <a:buFont typeface="+mj-lt"/>
              <a:buAutoNum type="arabicPeriod"/>
            </a:pPr>
            <a:r>
              <a:rPr lang="en-AU" sz="2000" dirty="0" smtClean="0">
                <a:solidFill>
                  <a:srgbClr val="292929"/>
                </a:solidFill>
              </a:rPr>
              <a:t>Q&amp;A with Ivo </a:t>
            </a:r>
          </a:p>
          <a:p>
            <a:pPr>
              <a:lnSpc>
                <a:spcPct val="90000"/>
              </a:lnSpc>
            </a:pPr>
            <a:endParaRPr lang="en-AU" sz="2000" dirty="0">
              <a:solidFill>
                <a:srgbClr val="292929"/>
              </a:solidFill>
              <a:latin typeface="Helvetica" charset="0"/>
            </a:endParaRPr>
          </a:p>
          <a:p>
            <a:pPr>
              <a:lnSpc>
                <a:spcPct val="90000"/>
              </a:lnSpc>
            </a:pPr>
            <a:endParaRPr lang="en-AU" sz="2000" dirty="0" smtClean="0">
              <a:solidFill>
                <a:srgbClr val="292929"/>
              </a:solidFill>
            </a:endParaRPr>
          </a:p>
          <a:p>
            <a:pPr marL="457200" indent="-457200">
              <a:lnSpc>
                <a:spcPct val="90000"/>
              </a:lnSpc>
              <a:buFont typeface="+mj-lt"/>
              <a:buAutoNum type="arabicPeriod"/>
            </a:pPr>
            <a:endParaRPr lang="en-AU" sz="2000" dirty="0">
              <a:solidFill>
                <a:srgbClr val="292929"/>
              </a:solidFill>
            </a:endParaRPr>
          </a:p>
        </p:txBody>
      </p:sp>
    </p:spTree>
    <p:extLst>
      <p:ext uri="{BB962C8B-B14F-4D97-AF65-F5344CB8AC3E}">
        <p14:creationId xmlns:p14="http://schemas.microsoft.com/office/powerpoint/2010/main" val="2288605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0D957AB5-23B5-E34B-8836-66B94773FF28}"/>
              </a:ext>
            </a:extLst>
          </p:cNvPr>
          <p:cNvSpPr>
            <a:spLocks noGrp="1"/>
          </p:cNvSpPr>
          <p:nvPr>
            <p:ph idx="1"/>
          </p:nvPr>
        </p:nvSpPr>
        <p:spPr>
          <a:xfrm>
            <a:off x="540000" y="1711233"/>
            <a:ext cx="5274077" cy="4066765"/>
          </a:xfrm>
        </p:spPr>
        <p:txBody>
          <a:bodyPr/>
          <a:lstStyle/>
          <a:p>
            <a:r>
              <a:rPr lang="nl-BE" sz="2000" u="sng" dirty="0">
                <a:solidFill>
                  <a:srgbClr val="292929"/>
                </a:solidFill>
              </a:rPr>
              <a:t>Children’s rights principles:</a:t>
            </a:r>
          </a:p>
          <a:p>
            <a:r>
              <a:rPr lang="nl-BE" sz="2000" dirty="0">
                <a:solidFill>
                  <a:srgbClr val="292929"/>
                </a:solidFill>
              </a:rPr>
              <a:t>Development; non-discrimination, best interests of the child; right to be heard</a:t>
            </a:r>
          </a:p>
          <a:p>
            <a:pPr marL="285750" indent="-285750">
              <a:buFont typeface="Wingdings" panose="05000000000000000000" pitchFamily="2" charset="2"/>
              <a:buChar char="Ø"/>
            </a:pPr>
            <a:endParaRPr lang="nl-BE" sz="2000" dirty="0">
              <a:solidFill>
                <a:srgbClr val="292929"/>
              </a:solidFill>
            </a:endParaRPr>
          </a:p>
          <a:p>
            <a:r>
              <a:rPr lang="en-US" sz="2000" u="sng" dirty="0">
                <a:solidFill>
                  <a:srgbClr val="292929"/>
                </a:solidFill>
              </a:rPr>
              <a:t>Rights </a:t>
            </a:r>
            <a:r>
              <a:rPr lang="en-US" sz="2000" dirty="0">
                <a:solidFill>
                  <a:srgbClr val="292929"/>
                </a:solidFill>
              </a:rPr>
              <a:t>that enable children to reach their fullest potential:</a:t>
            </a:r>
          </a:p>
          <a:p>
            <a:pPr lvl="1">
              <a:buFont typeface="Courier New" panose="02070309020205020404" pitchFamily="49" charset="0"/>
              <a:buChar char="o"/>
            </a:pPr>
            <a:r>
              <a:rPr lang="en-US" sz="1800" i="1" dirty="0">
                <a:solidFill>
                  <a:srgbClr val="292929"/>
                </a:solidFill>
              </a:rPr>
              <a:t>Freedom of thought</a:t>
            </a:r>
          </a:p>
          <a:p>
            <a:pPr lvl="1">
              <a:buFont typeface="Courier New" panose="02070309020205020404" pitchFamily="49" charset="0"/>
              <a:buChar char="o"/>
            </a:pPr>
            <a:r>
              <a:rPr lang="en-US" sz="1800" i="1" dirty="0">
                <a:solidFill>
                  <a:srgbClr val="292929"/>
                </a:solidFill>
              </a:rPr>
              <a:t>School and educational goals</a:t>
            </a:r>
          </a:p>
          <a:p>
            <a:pPr lvl="1">
              <a:buFont typeface="Courier New" panose="02070309020205020404" pitchFamily="49" charset="0"/>
              <a:buChar char="o"/>
            </a:pPr>
            <a:r>
              <a:rPr lang="en-US" sz="1800" i="1" dirty="0">
                <a:solidFill>
                  <a:srgbClr val="292929"/>
                </a:solidFill>
              </a:rPr>
              <a:t>Participation in leisure and play </a:t>
            </a:r>
          </a:p>
          <a:p>
            <a:pPr lvl="1">
              <a:buFont typeface="Courier New" panose="02070309020205020404" pitchFamily="49" charset="0"/>
              <a:buChar char="o"/>
            </a:pPr>
            <a:r>
              <a:rPr lang="en-US" sz="1800" i="1" u="sng" dirty="0">
                <a:solidFill>
                  <a:srgbClr val="292929"/>
                </a:solidFill>
              </a:rPr>
              <a:t>Privacy</a:t>
            </a:r>
          </a:p>
          <a:p>
            <a:pPr lvl="1">
              <a:buFont typeface="Courier New" panose="02070309020205020404" pitchFamily="49" charset="0"/>
              <a:buChar char="o"/>
            </a:pPr>
            <a:r>
              <a:rPr lang="en-US" sz="1800" i="1" dirty="0">
                <a:solidFill>
                  <a:srgbClr val="292929"/>
                </a:solidFill>
              </a:rPr>
              <a:t>Protection against economic exploitation</a:t>
            </a:r>
          </a:p>
          <a:p>
            <a:pPr lvl="1">
              <a:buFont typeface="Courier New" panose="02070309020205020404" pitchFamily="49" charset="0"/>
              <a:buChar char="o"/>
            </a:pPr>
            <a:r>
              <a:rPr lang="en-US" sz="1800" i="1" dirty="0">
                <a:solidFill>
                  <a:srgbClr val="292929"/>
                </a:solidFill>
              </a:rPr>
              <a:t>…</a:t>
            </a:r>
          </a:p>
          <a:p>
            <a:pPr marL="457200" lvl="1" indent="0">
              <a:buNone/>
            </a:pPr>
            <a:endParaRPr lang="en-US" sz="1800" i="1" dirty="0">
              <a:solidFill>
                <a:srgbClr val="292929"/>
              </a:solidFill>
            </a:endParaRPr>
          </a:p>
          <a:p>
            <a:pPr marL="742950" lvl="1" indent="-285750">
              <a:buFont typeface="Wingdings" panose="05000000000000000000" pitchFamily="2" charset="2"/>
              <a:buChar char="Ø"/>
            </a:pPr>
            <a:endParaRPr lang="en-US" sz="1600" dirty="0"/>
          </a:p>
          <a:p>
            <a:pPr marL="742950" lvl="1" indent="-285750">
              <a:buFont typeface="Wingdings" panose="05000000000000000000" pitchFamily="2" charset="2"/>
              <a:buChar char="Ø"/>
            </a:pPr>
            <a:endParaRPr lang="en-US" sz="1600" dirty="0">
              <a:solidFill>
                <a:prstClr val="black"/>
              </a:solidFill>
            </a:endParaRPr>
          </a:p>
          <a:p>
            <a:pPr marL="0" indent="0">
              <a:buNone/>
            </a:pPr>
            <a:endParaRPr lang="nl-BE" dirty="0"/>
          </a:p>
        </p:txBody>
      </p:sp>
      <p:sp>
        <p:nvSpPr>
          <p:cNvPr id="4" name="Rechthoek 3">
            <a:extLst>
              <a:ext uri="{FF2B5EF4-FFF2-40B4-BE49-F238E27FC236}">
                <a16:creationId xmlns:a16="http://schemas.microsoft.com/office/drawing/2014/main" id="{063A6C3C-96FF-3A4A-AE7F-F0277967DE70}"/>
              </a:ext>
            </a:extLst>
          </p:cNvPr>
          <p:cNvSpPr/>
          <p:nvPr/>
        </p:nvSpPr>
        <p:spPr>
          <a:xfrm>
            <a:off x="5724127" y="2854233"/>
            <a:ext cx="3174111" cy="15039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bg1"/>
                </a:solidFill>
              </a:rPr>
              <a:t>Rights should be looked at through a digital lens</a:t>
            </a:r>
            <a:r>
              <a:rPr lang="en-US" sz="1600" dirty="0" smtClean="0">
                <a:solidFill>
                  <a:schemeClr val="bg1"/>
                </a:solidFill>
              </a:rPr>
              <a:t>! See: General Comment 25 on Children’s Rights in relation to the Digital Environment</a:t>
            </a:r>
            <a:endParaRPr lang="nl-BE" sz="1600" dirty="0">
              <a:solidFill>
                <a:schemeClr val="bg1"/>
              </a:solidFill>
            </a:endParaRPr>
          </a:p>
        </p:txBody>
      </p:sp>
      <p:sp>
        <p:nvSpPr>
          <p:cNvPr id="5" name="Rectangle 2"/>
          <p:cNvSpPr txBox="1">
            <a:spLocks noChangeArrowheads="1"/>
          </p:cNvSpPr>
          <p:nvPr/>
        </p:nvSpPr>
        <p:spPr>
          <a:xfrm>
            <a:off x="251520" y="980728"/>
            <a:ext cx="8280722" cy="1143000"/>
          </a:xfrm>
          <a:prstGeom prst="rect">
            <a:avLst/>
          </a:prstGeom>
        </p:spPr>
        <p:txBody>
          <a:bodyPr>
            <a:noAutofit/>
          </a:bodyPr>
          <a:lst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and Children’s Rights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763379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51520" y="980728"/>
            <a:ext cx="8280722" cy="1143000"/>
          </a:xfrm>
          <a:prstGeom prst="rect">
            <a:avLst/>
          </a:prstGeom>
        </p:spPr>
        <p:txBody>
          <a:bodyPr>
            <a:noAutofit/>
          </a:bodyPr>
          <a:lstStyle>
            <a:lvl1pPr algn="l" rtl="0" fontAlgn="base">
              <a:spcBef>
                <a:spcPct val="0"/>
              </a:spcBef>
              <a:spcAft>
                <a:spcPct val="0"/>
              </a:spcAft>
              <a:defRPr sz="3600" kern="1200">
                <a:solidFill>
                  <a:srgbClr val="527688"/>
                </a:solidFill>
                <a:latin typeface="+mj-lt"/>
                <a:ea typeface="+mj-ea"/>
                <a:cs typeface="+mj-cs"/>
              </a:defRPr>
            </a:lvl1pPr>
            <a:lvl2pPr algn="l" rtl="0" fontAlgn="base">
              <a:spcBef>
                <a:spcPct val="0"/>
              </a:spcBef>
              <a:spcAft>
                <a:spcPct val="0"/>
              </a:spcAft>
              <a:defRPr sz="3600">
                <a:solidFill>
                  <a:srgbClr val="527688"/>
                </a:solidFill>
                <a:latin typeface="Arial" charset="0"/>
                <a:ea typeface="Arial" charset="0"/>
                <a:cs typeface="Arial" charset="0"/>
              </a:defRPr>
            </a:lvl2pPr>
            <a:lvl3pPr algn="l" rtl="0" fontAlgn="base">
              <a:spcBef>
                <a:spcPct val="0"/>
              </a:spcBef>
              <a:spcAft>
                <a:spcPct val="0"/>
              </a:spcAft>
              <a:defRPr sz="3600">
                <a:solidFill>
                  <a:srgbClr val="527688"/>
                </a:solidFill>
                <a:latin typeface="Arial" charset="0"/>
                <a:ea typeface="Arial" charset="0"/>
                <a:cs typeface="Arial" charset="0"/>
              </a:defRPr>
            </a:lvl3pPr>
            <a:lvl4pPr algn="l" rtl="0" fontAlgn="base">
              <a:spcBef>
                <a:spcPct val="0"/>
              </a:spcBef>
              <a:spcAft>
                <a:spcPct val="0"/>
              </a:spcAft>
              <a:defRPr sz="3600">
                <a:solidFill>
                  <a:srgbClr val="527688"/>
                </a:solidFill>
                <a:latin typeface="Arial" charset="0"/>
                <a:ea typeface="Arial" charset="0"/>
                <a:cs typeface="Arial" charset="0"/>
              </a:defRPr>
            </a:lvl4pPr>
            <a:lvl5pPr algn="l" rtl="0" fontAlgn="base">
              <a:spcBef>
                <a:spcPct val="0"/>
              </a:spcBef>
              <a:spcAft>
                <a:spcPct val="0"/>
              </a:spcAft>
              <a:defRPr sz="3600">
                <a:solidFill>
                  <a:srgbClr val="527688"/>
                </a:solidFill>
                <a:latin typeface="Arial" charset="0"/>
                <a:ea typeface="Arial" charset="0"/>
                <a:cs typeface="Arial" charset="0"/>
              </a:defRPr>
            </a:lvl5pPr>
            <a:lvl6pPr marL="457200" algn="l" rtl="0" fontAlgn="base">
              <a:spcBef>
                <a:spcPct val="0"/>
              </a:spcBef>
              <a:spcAft>
                <a:spcPct val="0"/>
              </a:spcAft>
              <a:defRPr sz="3600">
                <a:solidFill>
                  <a:srgbClr val="527688"/>
                </a:solidFill>
                <a:latin typeface="Arial" charset="0"/>
                <a:ea typeface="Arial" charset="0"/>
                <a:cs typeface="Arial" charset="0"/>
              </a:defRPr>
            </a:lvl6pPr>
            <a:lvl7pPr marL="914400" algn="l" rtl="0" fontAlgn="base">
              <a:spcBef>
                <a:spcPct val="0"/>
              </a:spcBef>
              <a:spcAft>
                <a:spcPct val="0"/>
              </a:spcAft>
              <a:defRPr sz="3600">
                <a:solidFill>
                  <a:srgbClr val="527688"/>
                </a:solidFill>
                <a:latin typeface="Arial" charset="0"/>
                <a:ea typeface="Arial" charset="0"/>
                <a:cs typeface="Arial" charset="0"/>
              </a:defRPr>
            </a:lvl7pPr>
            <a:lvl8pPr marL="1371600" algn="l" rtl="0" fontAlgn="base">
              <a:spcBef>
                <a:spcPct val="0"/>
              </a:spcBef>
              <a:spcAft>
                <a:spcPct val="0"/>
              </a:spcAft>
              <a:defRPr sz="3600">
                <a:solidFill>
                  <a:srgbClr val="527688"/>
                </a:solidFill>
                <a:latin typeface="Arial" charset="0"/>
                <a:ea typeface="Arial" charset="0"/>
                <a:cs typeface="Arial" charset="0"/>
              </a:defRPr>
            </a:lvl8pPr>
            <a:lvl9pPr marL="1828800" algn="l" rtl="0" fontAlgn="base">
              <a:spcBef>
                <a:spcPct val="0"/>
              </a:spcBef>
              <a:spcAft>
                <a:spcPct val="0"/>
              </a:spcAft>
              <a:defRPr sz="3600">
                <a:solidFill>
                  <a:srgbClr val="527688"/>
                </a:solidFill>
                <a:latin typeface="Arial" charset="0"/>
                <a:ea typeface="Arial" charset="0"/>
                <a:cs typeface="Arial" charset="0"/>
              </a:defRPr>
            </a:lvl9p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and law enforcement, national security and cyber warfare</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395536" y="2420888"/>
            <a:ext cx="8280920" cy="3416320"/>
          </a:xfrm>
          <a:prstGeom prst="rect">
            <a:avLst/>
          </a:prstGeom>
          <a:noFill/>
        </p:spPr>
        <p:txBody>
          <a:bodyPr wrap="square" rtlCol="0">
            <a:spAutoFit/>
          </a:bodyPr>
          <a:lstStyle/>
          <a:p>
            <a:pPr marL="285750" indent="-285750">
              <a:buFont typeface="Arial" panose="020B0604020202020204" pitchFamily="34" charset="0"/>
              <a:buChar char="•"/>
            </a:pPr>
            <a:r>
              <a:rPr lang="en-AU" dirty="0" err="1" smtClean="0"/>
              <a:t>Korff</a:t>
            </a:r>
            <a:r>
              <a:rPr lang="en-AU" dirty="0" smtClean="0"/>
              <a:t> describes how law enforcement, national security agencies and other agencies rely on the same techniques as cyber-criminals/cyber-terrorists and that these actions are legitimised through law.</a:t>
            </a:r>
          </a:p>
          <a:p>
            <a:pPr marL="285750" indent="-285750">
              <a:buFont typeface="Arial" panose="020B0604020202020204" pitchFamily="34" charset="0"/>
              <a:buChar char="•"/>
            </a:pPr>
            <a:r>
              <a:rPr lang="en-AU" dirty="0" smtClean="0"/>
              <a:t>There is nothing unusual about for as for example police powers to enter a premises a detain someone are permitted but only under strict conditions.</a:t>
            </a:r>
          </a:p>
          <a:p>
            <a:pPr marL="285750" indent="-285750">
              <a:buFont typeface="Arial" panose="020B0604020202020204" pitchFamily="34" charset="0"/>
              <a:buChar char="•"/>
            </a:pPr>
            <a:r>
              <a:rPr lang="en-AU" dirty="0" smtClean="0"/>
              <a:t>Authors such as </a:t>
            </a:r>
            <a:r>
              <a:rPr lang="en-AU" dirty="0" err="1" smtClean="0"/>
              <a:t>Korff</a:t>
            </a:r>
            <a:r>
              <a:rPr lang="en-AU" dirty="0" smtClean="0"/>
              <a:t> however, are critical of the controls that exist over the exercising of such powers as they effectively amount of hacking and are therefore, potentially invasive but have been treated different in legislation.</a:t>
            </a:r>
          </a:p>
          <a:p>
            <a:pPr marL="285750" indent="-285750">
              <a:buFont typeface="Arial" panose="020B0604020202020204" pitchFamily="34" charset="0"/>
              <a:buChar char="•"/>
            </a:pPr>
            <a:r>
              <a:rPr lang="en-AU" dirty="0" smtClean="0"/>
              <a:t>Indeed, </a:t>
            </a:r>
            <a:r>
              <a:rPr lang="en-AU" dirty="0" err="1" smtClean="0"/>
              <a:t>Korff</a:t>
            </a:r>
            <a:r>
              <a:rPr lang="en-AU" dirty="0" smtClean="0"/>
              <a:t> in particular points to the blurring roles of what were once very clearly delineated agencies. To clarify, national security agencies gaining more powers and responsibilities to investigate serious crimes such as terrorism and law enforcement gaining more intelligence gathering powers.</a:t>
            </a:r>
            <a:endParaRPr lang="en-AU" dirty="0"/>
          </a:p>
        </p:txBody>
      </p:sp>
    </p:spTree>
    <p:extLst>
      <p:ext uri="{BB962C8B-B14F-4D97-AF65-F5344CB8AC3E}">
        <p14:creationId xmlns:p14="http://schemas.microsoft.com/office/powerpoint/2010/main" val="38106584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1152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231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39382" y="1124744"/>
            <a:ext cx="7348433" cy="1143000"/>
          </a:xfrm>
        </p:spPr>
        <p:txBody>
          <a:bodyPr/>
          <a:lstStyle/>
          <a:p>
            <a:r>
              <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rPr>
              <a:t>Code is law: The Pathetic Dot and Modalities</a:t>
            </a:r>
          </a:p>
        </p:txBody>
      </p:sp>
      <p:sp>
        <p:nvSpPr>
          <p:cNvPr id="21506" name="AutoShape 2" descr="http://labspace.open.ac.uk/file.php/5851/!via/oucontent/course/341/t182_i029i.jpg"/>
          <p:cNvSpPr>
            <a:spLocks noChangeAspect="1" noChangeArrowheads="1"/>
          </p:cNvSpPr>
          <p:nvPr/>
        </p:nvSpPr>
        <p:spPr bwMode="auto">
          <a:xfrm>
            <a:off x="23370" y="-784597"/>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3" name="Picture 2"/>
          <p:cNvPicPr>
            <a:picLocks noChangeAspect="1"/>
          </p:cNvPicPr>
          <p:nvPr/>
        </p:nvPicPr>
        <p:blipFill>
          <a:blip r:embed="rId3"/>
          <a:stretch>
            <a:fillRect/>
          </a:stretch>
        </p:blipFill>
        <p:spPr>
          <a:xfrm>
            <a:off x="5683998" y="1772816"/>
            <a:ext cx="3419872" cy="2829944"/>
          </a:xfrm>
          <a:prstGeom prst="rect">
            <a:avLst/>
          </a:prstGeom>
        </p:spPr>
      </p:pic>
      <p:sp>
        <p:nvSpPr>
          <p:cNvPr id="2" name="Rectangle 1"/>
          <p:cNvSpPr/>
          <p:nvPr/>
        </p:nvSpPr>
        <p:spPr>
          <a:xfrm>
            <a:off x="139382" y="2348880"/>
            <a:ext cx="6480720" cy="3139321"/>
          </a:xfrm>
          <a:prstGeom prst="rect">
            <a:avLst/>
          </a:prstGeom>
        </p:spPr>
        <p:txBody>
          <a:bodyPr wrap="square">
            <a:spAutoFit/>
          </a:bodyPr>
          <a:lstStyle/>
          <a:p>
            <a:pPr marL="457200" indent="-457200">
              <a:lnSpc>
                <a:spcPct val="90000"/>
              </a:lnSpc>
              <a:buFont typeface="+mj-lt"/>
              <a:buAutoNum type="arabicPeriod"/>
            </a:pPr>
            <a:r>
              <a:rPr lang="en-AU" sz="2000" dirty="0" smtClean="0">
                <a:solidFill>
                  <a:srgbClr val="292929"/>
                </a:solidFill>
              </a:rPr>
              <a:t>Norms – Cyberspace </a:t>
            </a:r>
            <a:r>
              <a:rPr lang="en-AU" sz="2000" dirty="0">
                <a:solidFill>
                  <a:srgbClr val="292929"/>
                </a:solidFill>
              </a:rPr>
              <a:t>has its own ‘netiquette</a:t>
            </a:r>
            <a:r>
              <a:rPr lang="en-AU" sz="2000" dirty="0" smtClean="0">
                <a:solidFill>
                  <a:srgbClr val="292929"/>
                </a:solidFill>
              </a:rPr>
              <a:t>’</a:t>
            </a:r>
          </a:p>
          <a:p>
            <a:pPr marL="457200" indent="-457200">
              <a:lnSpc>
                <a:spcPct val="90000"/>
              </a:lnSpc>
              <a:buFont typeface="+mj-lt"/>
              <a:buAutoNum type="arabicPeriod"/>
            </a:pPr>
            <a:r>
              <a:rPr lang="en-AU" sz="2000" dirty="0" smtClean="0">
                <a:solidFill>
                  <a:srgbClr val="292929"/>
                </a:solidFill>
              </a:rPr>
              <a:t>Market – Market </a:t>
            </a:r>
            <a:r>
              <a:rPr lang="en-AU" sz="2000" dirty="0">
                <a:solidFill>
                  <a:srgbClr val="292929"/>
                </a:solidFill>
              </a:rPr>
              <a:t>constrains in </a:t>
            </a:r>
            <a:r>
              <a:rPr lang="en-AU" sz="2000" dirty="0" smtClean="0">
                <a:solidFill>
                  <a:srgbClr val="292929"/>
                </a:solidFill>
              </a:rPr>
              <a:t>cyberspace</a:t>
            </a:r>
            <a:endParaRPr lang="en-AU" sz="2000" dirty="0">
              <a:solidFill>
                <a:srgbClr val="292929"/>
              </a:solidFill>
            </a:endParaRPr>
          </a:p>
          <a:p>
            <a:pPr marL="457200" indent="-457200">
              <a:lnSpc>
                <a:spcPct val="90000"/>
              </a:lnSpc>
              <a:buFont typeface="+mj-lt"/>
              <a:buAutoNum type="arabicPeriod"/>
            </a:pPr>
            <a:r>
              <a:rPr lang="en-AU" sz="2000" dirty="0">
                <a:solidFill>
                  <a:srgbClr val="292929"/>
                </a:solidFill>
              </a:rPr>
              <a:t>Architecture – </a:t>
            </a:r>
            <a:r>
              <a:rPr lang="en-AU" sz="2000" dirty="0" smtClean="0">
                <a:solidFill>
                  <a:srgbClr val="292929"/>
                </a:solidFill>
              </a:rPr>
              <a:t>‘</a:t>
            </a:r>
            <a:r>
              <a:rPr lang="en-AU" sz="2000" dirty="0">
                <a:solidFill>
                  <a:srgbClr val="292929"/>
                </a:solidFill>
              </a:rPr>
              <a:t>Code’ is the </a:t>
            </a:r>
            <a:r>
              <a:rPr lang="en-AU" sz="2000" dirty="0" smtClean="0">
                <a:solidFill>
                  <a:srgbClr val="292929"/>
                </a:solidFill>
              </a:rPr>
              <a:t>equivalent</a:t>
            </a:r>
          </a:p>
          <a:p>
            <a:pPr marL="457200" indent="-457200">
              <a:lnSpc>
                <a:spcPct val="90000"/>
              </a:lnSpc>
              <a:buFont typeface="+mj-lt"/>
              <a:buAutoNum type="arabicPeriod"/>
            </a:pPr>
            <a:r>
              <a:rPr lang="en-AU" sz="2000" dirty="0">
                <a:solidFill>
                  <a:srgbClr val="292929"/>
                </a:solidFill>
              </a:rPr>
              <a:t>Law – </a:t>
            </a:r>
            <a:r>
              <a:rPr lang="en-AU" sz="2000" dirty="0" smtClean="0">
                <a:solidFill>
                  <a:srgbClr val="292929"/>
                </a:solidFill>
              </a:rPr>
              <a:t>Direct regulation of </a:t>
            </a:r>
            <a:r>
              <a:rPr lang="en-AU" sz="2000" dirty="0">
                <a:solidFill>
                  <a:srgbClr val="292929"/>
                </a:solidFill>
              </a:rPr>
              <a:t>cyberspace </a:t>
            </a:r>
            <a:endParaRPr lang="en-AU" sz="2000" dirty="0" smtClean="0">
              <a:solidFill>
                <a:srgbClr val="292929"/>
              </a:solidFill>
            </a:endParaRPr>
          </a:p>
          <a:p>
            <a:pPr marL="457200" indent="-457200">
              <a:lnSpc>
                <a:spcPct val="90000"/>
              </a:lnSpc>
              <a:buFont typeface="Arial" panose="020B0604020202020204" pitchFamily="34" charset="0"/>
              <a:buChar char="•"/>
            </a:pPr>
            <a:endParaRPr lang="en-AU" sz="2000" dirty="0">
              <a:solidFill>
                <a:srgbClr val="292929"/>
              </a:solidFill>
            </a:endParaRPr>
          </a:p>
          <a:p>
            <a:pPr marL="342900" indent="-342900">
              <a:lnSpc>
                <a:spcPct val="90000"/>
              </a:lnSpc>
              <a:buFont typeface="Arial" panose="020B0604020202020204" pitchFamily="34" charset="0"/>
              <a:buChar char="•"/>
            </a:pPr>
            <a:r>
              <a:rPr lang="en-AU" sz="2000" dirty="0" smtClean="0">
                <a:solidFill>
                  <a:srgbClr val="292929"/>
                </a:solidFill>
              </a:rPr>
              <a:t>Law also indirectly regulates the other 3 modalities</a:t>
            </a:r>
            <a:endParaRPr lang="en-AU" sz="2000" dirty="0">
              <a:solidFill>
                <a:srgbClr val="292929"/>
              </a:solidFill>
            </a:endParaRPr>
          </a:p>
          <a:p>
            <a:pPr marL="342900" indent="-342900">
              <a:lnSpc>
                <a:spcPct val="90000"/>
              </a:lnSpc>
              <a:buFont typeface="Arial" panose="020B0604020202020204" pitchFamily="34" charset="0"/>
              <a:buChar char="•"/>
            </a:pPr>
            <a:r>
              <a:rPr lang="en-AU" sz="2000" dirty="0" smtClean="0">
                <a:solidFill>
                  <a:srgbClr val="292929"/>
                </a:solidFill>
                <a:latin typeface="Helvetica" charset="0"/>
              </a:rPr>
              <a:t>It is necessary to then find </a:t>
            </a:r>
            <a:r>
              <a:rPr lang="en-AU" sz="2000" dirty="0">
                <a:solidFill>
                  <a:srgbClr val="292929"/>
                </a:solidFill>
                <a:latin typeface="Helvetica" charset="0"/>
              </a:rPr>
              <a:t>the best mix of </a:t>
            </a:r>
            <a:r>
              <a:rPr lang="en-AU" sz="2000" dirty="0" smtClean="0">
                <a:solidFill>
                  <a:srgbClr val="292929"/>
                </a:solidFill>
                <a:latin typeface="Helvetica" charset="0"/>
              </a:rPr>
              <a:t>modalities</a:t>
            </a:r>
          </a:p>
          <a:p>
            <a:pPr marL="342900" indent="-342900">
              <a:lnSpc>
                <a:spcPct val="90000"/>
              </a:lnSpc>
              <a:buFont typeface="Arial" panose="020B0604020202020204" pitchFamily="34" charset="0"/>
              <a:buChar char="•"/>
            </a:pPr>
            <a:r>
              <a:rPr lang="en-AU" sz="2000" dirty="0" smtClean="0">
                <a:solidFill>
                  <a:srgbClr val="292929"/>
                </a:solidFill>
                <a:latin typeface="Helvetica" charset="0"/>
              </a:rPr>
              <a:t>Modern regulation will often be a mix of direct and indirect strategies</a:t>
            </a:r>
            <a:endParaRPr lang="en-AU" sz="2000" dirty="0">
              <a:solidFill>
                <a:srgbClr val="292929"/>
              </a:solidFill>
              <a:latin typeface="Helvetica" charset="0"/>
            </a:endParaRPr>
          </a:p>
          <a:p>
            <a:pPr>
              <a:lnSpc>
                <a:spcPct val="90000"/>
              </a:lnSpc>
            </a:pPr>
            <a:endParaRPr lang="en-AU" sz="2000" dirty="0" smtClean="0">
              <a:solidFill>
                <a:srgbClr val="292929"/>
              </a:solidFill>
            </a:endParaRPr>
          </a:p>
          <a:p>
            <a:pPr marL="457200" indent="-457200">
              <a:lnSpc>
                <a:spcPct val="90000"/>
              </a:lnSpc>
              <a:buFont typeface="+mj-lt"/>
              <a:buAutoNum type="arabicPeriod"/>
            </a:pPr>
            <a:endParaRPr lang="en-AU" sz="2000" dirty="0">
              <a:solidFill>
                <a:srgbClr val="292929"/>
              </a:solidFill>
            </a:endParaRPr>
          </a:p>
        </p:txBody>
      </p:sp>
    </p:spTree>
    <p:extLst>
      <p:ext uri="{BB962C8B-B14F-4D97-AF65-F5344CB8AC3E}">
        <p14:creationId xmlns:p14="http://schemas.microsoft.com/office/powerpoint/2010/main" val="3561202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4</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Examples of attacks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539552" y="2276872"/>
            <a:ext cx="5705792" cy="3416320"/>
          </a:xfrm>
          <a:prstGeom prst="rect">
            <a:avLst/>
          </a:prstGeom>
          <a:noFill/>
        </p:spPr>
        <p:txBody>
          <a:bodyPr wrap="square" rtlCol="0">
            <a:spAutoFit/>
          </a:bodyPr>
          <a:lstStyle/>
          <a:p>
            <a:r>
              <a:rPr lang="en-AU" dirty="0" smtClean="0"/>
              <a:t>ANU (2018): Spearfishing</a:t>
            </a:r>
          </a:p>
          <a:p>
            <a:endParaRPr lang="en-AU" dirty="0"/>
          </a:p>
          <a:p>
            <a:pPr marL="285750" indent="-285750">
              <a:buFont typeface="Arial" panose="020B0604020202020204" pitchFamily="34" charset="0"/>
              <a:buChar char="•"/>
            </a:pPr>
            <a:r>
              <a:rPr lang="en-AU" dirty="0" smtClean="0"/>
              <a:t>Unauthorised access </a:t>
            </a:r>
            <a:r>
              <a:rPr lang="en-AU" dirty="0"/>
              <a:t>to the ANU </a:t>
            </a:r>
            <a:r>
              <a:rPr lang="en-AU" dirty="0" smtClean="0"/>
              <a:t>network resulting </a:t>
            </a:r>
            <a:r>
              <a:rPr lang="en-AU" dirty="0"/>
              <a:t>in the breach </a:t>
            </a:r>
            <a:r>
              <a:rPr lang="en-AU" dirty="0" smtClean="0"/>
              <a:t>of part </a:t>
            </a:r>
            <a:r>
              <a:rPr lang="en-AU" dirty="0"/>
              <a:t>of the network known as the Enterprise Systems Domain (ESD</a:t>
            </a:r>
            <a:r>
              <a:rPr lang="en-AU" dirty="0" smtClean="0"/>
              <a:t>), which </a:t>
            </a:r>
            <a:r>
              <a:rPr lang="en-AU" dirty="0"/>
              <a:t>houses our human </a:t>
            </a:r>
            <a:r>
              <a:rPr lang="en-AU" dirty="0" smtClean="0"/>
              <a:t>resources, financial </a:t>
            </a:r>
            <a:r>
              <a:rPr lang="en-AU" dirty="0"/>
              <a:t>management, </a:t>
            </a:r>
            <a:r>
              <a:rPr lang="en-AU" dirty="0" smtClean="0"/>
              <a:t>student administration </a:t>
            </a:r>
            <a:r>
              <a:rPr lang="en-AU" dirty="0"/>
              <a:t>and enterprise e-forms systems</a:t>
            </a:r>
            <a:r>
              <a:rPr lang="en-AU" dirty="0" smtClean="0"/>
              <a:t>.</a:t>
            </a:r>
          </a:p>
          <a:p>
            <a:pPr marL="285750" indent="-285750">
              <a:buFont typeface="Arial" panose="020B0604020202020204" pitchFamily="34" charset="0"/>
              <a:buChar char="•"/>
            </a:pPr>
            <a:r>
              <a:rPr lang="en-AU" dirty="0" smtClean="0"/>
              <a:t>Resulted in:</a:t>
            </a:r>
          </a:p>
          <a:p>
            <a:pPr marL="800100" lvl="1" indent="-342900">
              <a:buFont typeface="+mj-lt"/>
              <a:buAutoNum type="arabicPeriod"/>
            </a:pPr>
            <a:r>
              <a:rPr lang="en-AU" dirty="0" smtClean="0"/>
              <a:t>Credential theft</a:t>
            </a:r>
          </a:p>
          <a:p>
            <a:pPr marL="800100" lvl="1" indent="-342900">
              <a:buFont typeface="+mj-lt"/>
              <a:buAutoNum type="arabicPeriod"/>
            </a:pPr>
            <a:r>
              <a:rPr lang="en-AU" dirty="0" smtClean="0"/>
              <a:t>Compromised infrastructure</a:t>
            </a:r>
          </a:p>
          <a:p>
            <a:pPr marL="800100" lvl="1" indent="-342900">
              <a:buFont typeface="+mj-lt"/>
              <a:buAutoNum type="arabicPeriod"/>
            </a:pPr>
            <a:r>
              <a:rPr lang="en-AU" dirty="0" smtClean="0"/>
              <a:t>Data theft</a:t>
            </a:r>
            <a:endParaRPr lang="en-AU"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592" y="2123728"/>
            <a:ext cx="2286898" cy="324431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878" y="980728"/>
            <a:ext cx="8126922" cy="505297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109" y="1318251"/>
            <a:ext cx="8339319" cy="4855274"/>
          </a:xfrm>
          <a:prstGeom prst="rect">
            <a:avLst/>
          </a:prstGeom>
        </p:spPr>
      </p:pic>
    </p:spTree>
    <p:extLst>
      <p:ext uri="{BB962C8B-B14F-4D97-AF65-F5344CB8AC3E}">
        <p14:creationId xmlns:p14="http://schemas.microsoft.com/office/powerpoint/2010/main" val="198995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5</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Some scary statistics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539552" y="2276872"/>
            <a:ext cx="7992690" cy="3693319"/>
          </a:xfrm>
          <a:prstGeom prst="rect">
            <a:avLst/>
          </a:prstGeom>
          <a:noFill/>
        </p:spPr>
        <p:txBody>
          <a:bodyPr wrap="square" rtlCol="0">
            <a:spAutoFit/>
          </a:bodyPr>
          <a:lstStyle/>
          <a:p>
            <a:r>
              <a:rPr lang="en-AU" dirty="0">
                <a:hlinkClick r:id="rId3"/>
              </a:rPr>
              <a:t>Australia’s Cyber Security Strategy 2020 (homeaffairs.gov.au)</a:t>
            </a:r>
            <a:endParaRPr lang="en-AU" dirty="0" smtClean="0"/>
          </a:p>
          <a:p>
            <a:endParaRPr lang="en-AU" dirty="0"/>
          </a:p>
          <a:p>
            <a:pPr marL="285750" indent="-285750">
              <a:buFont typeface="Arial" panose="020B0604020202020204" pitchFamily="34" charset="0"/>
              <a:buChar char="•"/>
            </a:pPr>
            <a:r>
              <a:rPr lang="en-AU" dirty="0" smtClean="0"/>
              <a:t>‘Between </a:t>
            </a:r>
            <a:r>
              <a:rPr lang="en-AU" dirty="0"/>
              <a:t>1 July 2019 and 30 June 2020, the ACSC responded to 2,266 cyber security incidents at a rate of almost six per day. This does not include other incidents referred to the police and support organisations. The true volume of malicious activity in Australia is likely to be much higher. According to one expert analysis, cyber incidents targeting small, medium and large Australian businesses can cost the economy up to $29 billion per year, or 1.9% of Australia’s gross domestic product (GDP</a:t>
            </a:r>
            <a:r>
              <a:rPr lang="en-AU" dirty="0" smtClean="0"/>
              <a:t>). </a:t>
            </a:r>
            <a:r>
              <a:rPr lang="en-AU" dirty="0"/>
              <a:t>Further, it is estimated that a four week interruption to digital infrastructures resulting from a significant cyber incident would cost the economy $30 billion (1.5% of Australia’s Gross Domestic Product) and around 163,000 jobs</a:t>
            </a:r>
            <a:r>
              <a:rPr lang="en-AU" dirty="0" smtClean="0"/>
              <a:t>.’</a:t>
            </a:r>
            <a:endParaRPr lang="en-AU" dirty="0"/>
          </a:p>
        </p:txBody>
      </p:sp>
    </p:spTree>
    <p:extLst>
      <p:ext uri="{BB962C8B-B14F-4D97-AF65-F5344CB8AC3E}">
        <p14:creationId xmlns:p14="http://schemas.microsoft.com/office/powerpoint/2010/main" val="718431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6</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Some scary statistics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539552" y="2276872"/>
            <a:ext cx="7992690" cy="3139321"/>
          </a:xfrm>
          <a:prstGeom prst="rect">
            <a:avLst/>
          </a:prstGeom>
          <a:noFill/>
        </p:spPr>
        <p:txBody>
          <a:bodyPr wrap="square" rtlCol="0">
            <a:spAutoFit/>
          </a:bodyPr>
          <a:lstStyle/>
          <a:p>
            <a:r>
              <a:rPr lang="en-AU" dirty="0">
                <a:hlinkClick r:id="rId3"/>
              </a:rPr>
              <a:t>Australia’s Cyber Security Strategy 2020 (homeaffairs.gov.au)</a:t>
            </a:r>
            <a:endParaRPr lang="en-AU" dirty="0" smtClean="0"/>
          </a:p>
          <a:p>
            <a:endParaRPr lang="en-AU" dirty="0"/>
          </a:p>
          <a:p>
            <a:pPr marL="285750" indent="-285750">
              <a:buFont typeface="Arial" panose="020B0604020202020204" pitchFamily="34" charset="0"/>
              <a:buChar char="•"/>
            </a:pPr>
            <a:r>
              <a:rPr lang="en-AU" dirty="0"/>
              <a:t>‘The COVID-19 pandemic highlighted the evolving nature of cyber threats. Opportunistic cyber criminals quickly adapted their methods to take advantage of more Australians working, studying and connecting online. Between 10 and 26 March 2020, the ACSC received over 45 pandemic themed cybercrime and cyber security incident reports, with the Australian Competition and Consumer Commission’s (ACCC) </a:t>
            </a:r>
            <a:r>
              <a:rPr lang="en-AU" dirty="0" err="1"/>
              <a:t>Scamwatch</a:t>
            </a:r>
            <a:r>
              <a:rPr lang="en-AU" dirty="0"/>
              <a:t> receiving over 100 reports of COVID-19 themed scams. Campaigns were designed to distribute malicious software (malware) or harvest personal and financial information from unsuspecting Australians</a:t>
            </a:r>
            <a:r>
              <a:rPr lang="en-AU" dirty="0" smtClean="0"/>
              <a:t>.’</a:t>
            </a:r>
            <a:endParaRPr lang="en-AU" dirty="0"/>
          </a:p>
        </p:txBody>
      </p:sp>
    </p:spTree>
    <p:extLst>
      <p:ext uri="{BB962C8B-B14F-4D97-AF65-F5344CB8AC3E}">
        <p14:creationId xmlns:p14="http://schemas.microsoft.com/office/powerpoint/2010/main" val="2107054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89FC6BB-8C27-F94A-91F2-E83A92A465D1}" type="slidenum">
              <a:rPr lang="en-AU" altLang="x-none" smtClean="0"/>
              <a:pPr/>
              <a:t>7</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Examples of attacks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6136" y="2348880"/>
            <a:ext cx="3024138" cy="2700015"/>
          </a:xfrm>
        </p:spPr>
      </p:pic>
      <p:sp>
        <p:nvSpPr>
          <p:cNvPr id="7" name="TextBox 6"/>
          <p:cNvSpPr txBox="1"/>
          <p:nvPr/>
        </p:nvSpPr>
        <p:spPr>
          <a:xfrm>
            <a:off x="539552" y="1988840"/>
            <a:ext cx="4968552" cy="3970318"/>
          </a:xfrm>
          <a:prstGeom prst="rect">
            <a:avLst/>
          </a:prstGeom>
          <a:noFill/>
        </p:spPr>
        <p:txBody>
          <a:bodyPr wrap="square" rtlCol="0">
            <a:spAutoFit/>
          </a:bodyPr>
          <a:lstStyle/>
          <a:p>
            <a:r>
              <a:rPr lang="en-AU" dirty="0" smtClean="0"/>
              <a:t>HSE Ireland (2021): </a:t>
            </a:r>
            <a:r>
              <a:rPr lang="en-AU" dirty="0"/>
              <a:t>Conti </a:t>
            </a:r>
            <a:r>
              <a:rPr lang="en-AU" dirty="0" smtClean="0"/>
              <a:t>ransomware</a:t>
            </a:r>
          </a:p>
          <a:p>
            <a:endParaRPr lang="en-AU" dirty="0"/>
          </a:p>
          <a:p>
            <a:pPr marL="285750" indent="-285750">
              <a:buFont typeface="Arial" panose="020B0604020202020204" pitchFamily="34" charset="0"/>
              <a:buChar char="•"/>
            </a:pPr>
            <a:r>
              <a:rPr lang="en-AU" dirty="0"/>
              <a:t>HSE shut down all IT systems </a:t>
            </a:r>
            <a:r>
              <a:rPr lang="en-AU" dirty="0" smtClean="0"/>
              <a:t>and disconnected networks </a:t>
            </a:r>
            <a:r>
              <a:rPr lang="en-AU" dirty="0"/>
              <a:t>causing </a:t>
            </a:r>
            <a:r>
              <a:rPr lang="en-AU" dirty="0" smtClean="0"/>
              <a:t>significant disruption </a:t>
            </a:r>
            <a:r>
              <a:rPr lang="en-AU" dirty="0"/>
              <a:t>to </a:t>
            </a:r>
            <a:r>
              <a:rPr lang="en-AU" dirty="0" smtClean="0"/>
              <a:t>healthcare services.</a:t>
            </a:r>
          </a:p>
          <a:p>
            <a:pPr marL="285750" indent="-285750">
              <a:buFont typeface="Arial" panose="020B0604020202020204" pitchFamily="34" charset="0"/>
              <a:buChar char="•"/>
            </a:pPr>
            <a:r>
              <a:rPr lang="en-AU" dirty="0" smtClean="0"/>
              <a:t>Reported by HSE </a:t>
            </a:r>
            <a:r>
              <a:rPr lang="en-AU" dirty="0"/>
              <a:t>management that 80% of the HSE’s </a:t>
            </a:r>
            <a:r>
              <a:rPr lang="en-AU" dirty="0" smtClean="0"/>
              <a:t>environment across corporate </a:t>
            </a:r>
            <a:r>
              <a:rPr lang="en-AU" dirty="0"/>
              <a:t>IT services, hospitals, CHOs </a:t>
            </a:r>
            <a:r>
              <a:rPr lang="en-AU" dirty="0" smtClean="0"/>
              <a:t>and electronic </a:t>
            </a:r>
            <a:r>
              <a:rPr lang="en-AU" dirty="0"/>
              <a:t>health records (“EHR”) was </a:t>
            </a:r>
            <a:r>
              <a:rPr lang="en-AU" dirty="0" smtClean="0"/>
              <a:t>encrypted</a:t>
            </a:r>
          </a:p>
          <a:p>
            <a:pPr marL="285750" indent="-285750">
              <a:buFont typeface="Arial" panose="020B0604020202020204" pitchFamily="34" charset="0"/>
              <a:buChar char="•"/>
            </a:pPr>
            <a:r>
              <a:rPr lang="en-AU" dirty="0" smtClean="0"/>
              <a:t>The independent report commissioned did not deal with whether any ransom was paid but public statements were to the effect that none would and that a criminal gang in Russia was responsible. </a:t>
            </a:r>
            <a:endParaRPr lang="en-AU"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7310" y="985434"/>
            <a:ext cx="5320895" cy="5504130"/>
          </a:xfrm>
          <a:prstGeom prst="rect">
            <a:avLst/>
          </a:prstGeom>
        </p:spPr>
      </p:pic>
    </p:spTree>
    <p:extLst>
      <p:ext uri="{BB962C8B-B14F-4D97-AF65-F5344CB8AC3E}">
        <p14:creationId xmlns:p14="http://schemas.microsoft.com/office/powerpoint/2010/main" val="272909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087" y="2114925"/>
            <a:ext cx="8240713" cy="3817143"/>
          </a:xfrm>
        </p:spPr>
        <p:txBody>
          <a:bodyPr/>
          <a:lstStyle/>
          <a:p>
            <a:r>
              <a:rPr lang="en-AU" sz="2400" dirty="0" smtClean="0"/>
              <a:t>Effective cyber </a:t>
            </a:r>
            <a:r>
              <a:rPr lang="en-AU" sz="2400" dirty="0"/>
              <a:t>resilience is </a:t>
            </a:r>
            <a:r>
              <a:rPr lang="en-AU" sz="2400" dirty="0" smtClean="0"/>
              <a:t>an interplay between leadership</a:t>
            </a:r>
            <a:r>
              <a:rPr lang="en-AU" sz="2400" dirty="0"/>
              <a:t>, governance, </a:t>
            </a:r>
            <a:r>
              <a:rPr lang="en-AU" sz="2400" dirty="0" smtClean="0"/>
              <a:t>risk management</a:t>
            </a:r>
            <a:r>
              <a:rPr lang="en-AU" sz="2400" dirty="0"/>
              <a:t>, </a:t>
            </a:r>
            <a:r>
              <a:rPr lang="en-AU" sz="2400" dirty="0" smtClean="0"/>
              <a:t>technology and </a:t>
            </a:r>
            <a:r>
              <a:rPr lang="en-AU" sz="2400" dirty="0"/>
              <a:t>threat modelling</a:t>
            </a:r>
            <a:r>
              <a:rPr lang="en-AU" sz="2400" dirty="0" smtClean="0"/>
              <a:t>.</a:t>
            </a:r>
          </a:p>
          <a:p>
            <a:r>
              <a:rPr lang="en-AU" sz="2400" dirty="0" smtClean="0"/>
              <a:t>In the context of a breach there are going to be a whole host of stakeholders to deal with and this demonstrates the complexity of the issue from a governance perspective.</a:t>
            </a:r>
          </a:p>
        </p:txBody>
      </p:sp>
      <p:sp>
        <p:nvSpPr>
          <p:cNvPr id="4" name="Slide Number Placeholder 3"/>
          <p:cNvSpPr>
            <a:spLocks noGrp="1"/>
          </p:cNvSpPr>
          <p:nvPr>
            <p:ph type="sldNum" sz="quarter" idx="12"/>
          </p:nvPr>
        </p:nvSpPr>
        <p:spPr/>
        <p:txBody>
          <a:bodyPr/>
          <a:lstStyle/>
          <a:p>
            <a:fld id="{F89FC6BB-8C27-F94A-91F2-E83A92A465D1}" type="slidenum">
              <a:rPr lang="en-AU" altLang="x-none" smtClean="0"/>
              <a:pPr/>
              <a:t>8</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278623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087" y="1916832"/>
            <a:ext cx="8446393" cy="3817143"/>
          </a:xfrm>
        </p:spPr>
        <p:txBody>
          <a:bodyPr/>
          <a:lstStyle/>
          <a:p>
            <a:r>
              <a:rPr lang="en-AU" sz="2000" dirty="0" smtClean="0"/>
              <a:t>Responsibility for an attack may also be a difficult thing to attribute and </a:t>
            </a:r>
            <a:r>
              <a:rPr lang="en-AU" sz="2000" dirty="0" err="1" smtClean="0"/>
              <a:t>Korff</a:t>
            </a:r>
            <a:r>
              <a:rPr lang="en-AU" sz="2000" dirty="0" smtClean="0"/>
              <a:t> for instance, highlights how this can present interesting questions in public international law.</a:t>
            </a:r>
          </a:p>
          <a:p>
            <a:pPr lvl="1"/>
            <a:r>
              <a:rPr lang="en-AU" sz="1800" dirty="0" smtClean="0"/>
              <a:t>‘[T]here </a:t>
            </a:r>
            <a:r>
              <a:rPr lang="en-AU" sz="1800" dirty="0"/>
              <a:t>is the problem of attacks being perpetrated by non-state actors reportedly backed by states, in non-declared wars and “asymmetric conflicts”. That problem already existed in the offline world, and there is some law on it10 – but it is particularly pressing in the digital environment, in which attribution of actions – and attacks – to specific, identified actors is often difficult if not impossible. This makes it difficult to know whether, in a particular situation, the rules of war apply to a cyber incident, or not</a:t>
            </a:r>
            <a:r>
              <a:rPr lang="en-AU" sz="1800" dirty="0" smtClean="0"/>
              <a:t>.’  </a:t>
            </a:r>
          </a:p>
          <a:p>
            <a:r>
              <a:rPr lang="en-AU" sz="2000" dirty="0" smtClean="0"/>
              <a:t>This may be complicated in the context of the complex technology/ infrastructure supply chain.</a:t>
            </a:r>
          </a:p>
        </p:txBody>
      </p:sp>
      <p:sp>
        <p:nvSpPr>
          <p:cNvPr id="4" name="Slide Number Placeholder 3"/>
          <p:cNvSpPr>
            <a:spLocks noGrp="1"/>
          </p:cNvSpPr>
          <p:nvPr>
            <p:ph type="sldNum" sz="quarter" idx="12"/>
          </p:nvPr>
        </p:nvSpPr>
        <p:spPr/>
        <p:txBody>
          <a:bodyPr/>
          <a:lstStyle/>
          <a:p>
            <a:fld id="{F89FC6BB-8C27-F94A-91F2-E83A92A465D1}" type="slidenum">
              <a:rPr lang="en-AU" altLang="x-none" smtClean="0"/>
              <a:pPr/>
              <a:t>9</a:t>
            </a:fld>
            <a:endParaRPr lang="en-AU" altLang="x-none"/>
          </a:p>
        </p:txBody>
      </p:sp>
      <p:sp>
        <p:nvSpPr>
          <p:cNvPr id="5" name="Rectangle 2"/>
          <p:cNvSpPr>
            <a:spLocks noGrp="1" noChangeArrowheads="1"/>
          </p:cNvSpPr>
          <p:nvPr>
            <p:ph type="title"/>
          </p:nvPr>
        </p:nvSpPr>
        <p:spPr>
          <a:xfrm>
            <a:off x="251520" y="980728"/>
            <a:ext cx="8280722" cy="1143000"/>
          </a:xfrm>
        </p:spPr>
        <p:txBody>
          <a:bodyPr>
            <a:noAutofit/>
          </a:bodyPr>
          <a:lstStyle/>
          <a:p>
            <a:r>
              <a:rPr lang="en-GB" sz="32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Cyber Security – Some high level points</a:t>
            </a:r>
            <a:endParaRPr lang="en-GB" sz="32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03625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ANUPowerpointTemplate2010">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14509</TotalTime>
  <Words>1242</Words>
  <Application>Microsoft Office PowerPoint</Application>
  <PresentationFormat>On-screen Show (4:3)</PresentationFormat>
  <Paragraphs>123</Paragraphs>
  <Slides>23</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Calibri</vt:lpstr>
      <vt:lpstr>Calibri Light</vt:lpstr>
      <vt:lpstr>Courier New</vt:lpstr>
      <vt:lpstr>Helvetica</vt:lpstr>
      <vt:lpstr>HelveticaNeueLT Std</vt:lpstr>
      <vt:lpstr>HelveticaNeueLT Std Lt</vt:lpstr>
      <vt:lpstr>Tahoma</vt:lpstr>
      <vt:lpstr>Times New Roman</vt:lpstr>
      <vt:lpstr>Trebuchet MS</vt:lpstr>
      <vt:lpstr>Wingdings</vt:lpstr>
      <vt:lpstr>ANUPowerpointTemplate2010</vt:lpstr>
      <vt:lpstr>Cyber, Risk and Human Rights  LAWS8077 – CYBER LAW</vt:lpstr>
      <vt:lpstr>PowerPoint Presentation</vt:lpstr>
      <vt:lpstr>Code is law: The Pathetic Dot and Modalities</vt:lpstr>
      <vt:lpstr>Cyber Security – Examples of attacks</vt:lpstr>
      <vt:lpstr>Some scary statistics</vt:lpstr>
      <vt:lpstr>Some scary statistics</vt:lpstr>
      <vt:lpstr>Cyber Security – Examples of attacks</vt:lpstr>
      <vt:lpstr>Cyber Security – Some high level points</vt:lpstr>
      <vt:lpstr>Cyber Security – Some high level points</vt:lpstr>
      <vt:lpstr>Cyber Security – The problem of supply chains</vt:lpstr>
      <vt:lpstr>Cyber Security – Some high level points</vt:lpstr>
      <vt:lpstr>Cyber Security – Some high level points</vt:lpstr>
      <vt:lpstr>Cyber Security – Some high level points</vt:lpstr>
      <vt:lpstr>Cyber Security – Some high level points</vt:lpstr>
      <vt:lpstr>Do you see any challenges in applying some of these systems and processes?</vt:lpstr>
      <vt:lpstr>Cyber Security – Some high level points</vt:lpstr>
      <vt:lpstr>Cyber Security and consumer products</vt:lpstr>
      <vt:lpstr>PowerPoint Presentation</vt:lpstr>
      <vt:lpstr>PowerPoint Presentation</vt:lpstr>
      <vt:lpstr>PowerPoint Presentation</vt:lpstr>
      <vt:lpstr>PowerPoint Presentation</vt:lpstr>
      <vt:lpstr>PowerPoint Presentation</vt:lpstr>
      <vt:lpstr>PowerPoint Presentation</vt:lpstr>
    </vt:vector>
  </TitlesOfParts>
  <Company>The Australian 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u4031391</dc:creator>
  <cp:lastModifiedBy>Damian Clifford</cp:lastModifiedBy>
  <cp:revision>227</cp:revision>
  <dcterms:created xsi:type="dcterms:W3CDTF">2010-10-19T05:25:31Z</dcterms:created>
  <dcterms:modified xsi:type="dcterms:W3CDTF">2022-04-12T14:22:54Z</dcterms:modified>
</cp:coreProperties>
</file>